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Codec Pro Ultra-Bold" charset="1" panose="00000700000000000000"/>
      <p:regular r:id="rId19"/>
    </p:embeddedFont>
    <p:embeddedFont>
      <p:font typeface="Poppins Bold" charset="1" panose="00000800000000000000"/>
      <p:regular r:id="rId20"/>
    </p:embeddedFont>
    <p:embeddedFont>
      <p:font typeface="Codec Pro Bold" charset="1" panose="00000600000000000000"/>
      <p:regular r:id="rId21"/>
    </p:embeddedFont>
    <p:embeddedFont>
      <p:font typeface="Poppins"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1.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grpSp>
        <p:nvGrpSpPr>
          <p:cNvPr name="Group 2" id="2"/>
          <p:cNvGrpSpPr/>
          <p:nvPr/>
        </p:nvGrpSpPr>
        <p:grpSpPr>
          <a:xfrm rot="0">
            <a:off x="1028700" y="8812854"/>
            <a:ext cx="457930" cy="45793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0C28"/>
            </a:solidFill>
          </p:spPr>
        </p:sp>
        <p:sp>
          <p:nvSpPr>
            <p:cNvPr name="TextBox 4" id="4"/>
            <p:cNvSpPr txBox="true"/>
            <p:nvPr/>
          </p:nvSpPr>
          <p:spPr>
            <a:xfrm>
              <a:off x="76200" y="57150"/>
              <a:ext cx="660400" cy="679450"/>
            </a:xfrm>
            <a:prstGeom prst="rect">
              <a:avLst/>
            </a:prstGeom>
          </p:spPr>
          <p:txBody>
            <a:bodyPr anchor="ctr" rtlCol="false" tIns="112512" lIns="112512" bIns="112512" rIns="112512"/>
            <a:lstStyle/>
            <a:p>
              <a:pPr algn="ctr">
                <a:lnSpc>
                  <a:spcPts val="420"/>
                </a:lnSpc>
              </a:pPr>
            </a:p>
          </p:txBody>
        </p:sp>
      </p:grpSp>
      <p:sp>
        <p:nvSpPr>
          <p:cNvPr name="TextBox 5" id="5"/>
          <p:cNvSpPr txBox="true"/>
          <p:nvPr/>
        </p:nvSpPr>
        <p:spPr>
          <a:xfrm rot="0">
            <a:off x="322727" y="3006389"/>
            <a:ext cx="8101152" cy="4040013"/>
          </a:xfrm>
          <a:prstGeom prst="rect">
            <a:avLst/>
          </a:prstGeom>
        </p:spPr>
        <p:txBody>
          <a:bodyPr anchor="t" rtlCol="false" tIns="0" lIns="0" bIns="0" rIns="0">
            <a:spAutoFit/>
          </a:bodyPr>
          <a:lstStyle/>
          <a:p>
            <a:pPr algn="ctr">
              <a:lnSpc>
                <a:spcPts val="9919"/>
              </a:lnSpc>
            </a:pPr>
            <a:r>
              <a:rPr lang="en-US" b="true" sz="10900" spc="-174">
                <a:solidFill>
                  <a:srgbClr val="F6F1EE"/>
                </a:solidFill>
                <a:latin typeface="Codec Pro Ultra-Bold"/>
                <a:ea typeface="Codec Pro Ultra-Bold"/>
                <a:cs typeface="Codec Pro Ultra-Bold"/>
                <a:sym typeface="Codec Pro Ultra-Bold"/>
              </a:rPr>
              <a:t>CUSTOMER CHURN PREDICTION</a:t>
            </a:r>
          </a:p>
        </p:txBody>
      </p:sp>
      <p:sp>
        <p:nvSpPr>
          <p:cNvPr name="Freeform 6" id="6"/>
          <p:cNvSpPr/>
          <p:nvPr/>
        </p:nvSpPr>
        <p:spPr>
          <a:xfrm flipH="false" flipV="false" rot="0">
            <a:off x="7715116" y="-367560"/>
            <a:ext cx="15706375" cy="10654560"/>
          </a:xfrm>
          <a:custGeom>
            <a:avLst/>
            <a:gdLst/>
            <a:ahLst/>
            <a:cxnLst/>
            <a:rect r="r" b="b" t="t" l="l"/>
            <a:pathLst>
              <a:path h="10654560" w="15706375">
                <a:moveTo>
                  <a:pt x="0" y="0"/>
                </a:moveTo>
                <a:lnTo>
                  <a:pt x="15706375" y="0"/>
                </a:lnTo>
                <a:lnTo>
                  <a:pt x="15706375" y="10654560"/>
                </a:lnTo>
                <a:lnTo>
                  <a:pt x="0" y="10654560"/>
                </a:lnTo>
                <a:lnTo>
                  <a:pt x="0" y="0"/>
                </a:lnTo>
                <a:close/>
              </a:path>
            </a:pathLst>
          </a:custGeom>
          <a:blipFill>
            <a:blip r:embed="rId2">
              <a:alphaModFix amt="57000"/>
            </a:blip>
            <a:stretch>
              <a:fillRect l="-29211" t="0" r="0" b="0"/>
            </a:stretch>
          </a:blipFill>
        </p:spPr>
      </p:sp>
      <p:sp>
        <p:nvSpPr>
          <p:cNvPr name="TextBox 7" id="7"/>
          <p:cNvSpPr txBox="true"/>
          <p:nvPr/>
        </p:nvSpPr>
        <p:spPr>
          <a:xfrm rot="0">
            <a:off x="2293774" y="9760110"/>
            <a:ext cx="4814847" cy="402959"/>
          </a:xfrm>
          <a:prstGeom prst="rect">
            <a:avLst/>
          </a:prstGeom>
        </p:spPr>
        <p:txBody>
          <a:bodyPr anchor="t" rtlCol="false" tIns="0" lIns="0" bIns="0" rIns="0">
            <a:spAutoFit/>
          </a:bodyPr>
          <a:lstStyle/>
          <a:p>
            <a:pPr algn="l">
              <a:lnSpc>
                <a:spcPts val="3107"/>
              </a:lnSpc>
              <a:spcBef>
                <a:spcPct val="0"/>
              </a:spcBef>
            </a:pPr>
            <a:r>
              <a:rPr lang="en-US" b="true" sz="2219">
                <a:solidFill>
                  <a:srgbClr val="FFFFFF"/>
                </a:solidFill>
                <a:latin typeface="Poppins Bold"/>
                <a:ea typeface="Poppins Bold"/>
                <a:cs typeface="Poppins Bold"/>
                <a:sym typeface="Poppins Bold"/>
              </a:rPr>
              <a:t>S.Koray Yıldız &amp; Emrullah Ayaz</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4608881" y="1223621"/>
            <a:ext cx="7697840" cy="8774423"/>
          </a:xfrm>
          <a:custGeom>
            <a:avLst/>
            <a:gdLst/>
            <a:ahLst/>
            <a:cxnLst/>
            <a:rect r="r" b="b" t="t" l="l"/>
            <a:pathLst>
              <a:path h="8774423" w="7697840">
                <a:moveTo>
                  <a:pt x="0" y="0"/>
                </a:moveTo>
                <a:lnTo>
                  <a:pt x="7697840" y="0"/>
                </a:lnTo>
                <a:lnTo>
                  <a:pt x="7697840" y="8774424"/>
                </a:lnTo>
                <a:lnTo>
                  <a:pt x="0" y="8774424"/>
                </a:lnTo>
                <a:lnTo>
                  <a:pt x="0" y="0"/>
                </a:lnTo>
                <a:close/>
              </a:path>
            </a:pathLst>
          </a:custGeom>
          <a:blipFill>
            <a:blip r:embed="rId2"/>
            <a:stretch>
              <a:fillRect l="-4789" t="0" r="-7947" b="0"/>
            </a:stretch>
          </a:blipFill>
        </p:spPr>
      </p:sp>
      <p:sp>
        <p:nvSpPr>
          <p:cNvPr name="TextBox 3" id="3"/>
          <p:cNvSpPr txBox="true"/>
          <p:nvPr/>
        </p:nvSpPr>
        <p:spPr>
          <a:xfrm rot="0">
            <a:off x="5851477" y="313757"/>
            <a:ext cx="5567507" cy="609718"/>
          </a:xfrm>
          <a:prstGeom prst="rect">
            <a:avLst/>
          </a:prstGeom>
        </p:spPr>
        <p:txBody>
          <a:bodyPr anchor="t" rtlCol="false" tIns="0" lIns="0" bIns="0" rIns="0">
            <a:spAutoFit/>
          </a:bodyPr>
          <a:lstStyle/>
          <a:p>
            <a:pPr algn="just">
              <a:lnSpc>
                <a:spcPts val="4718"/>
              </a:lnSpc>
              <a:spcBef>
                <a:spcPct val="0"/>
              </a:spcBef>
            </a:pPr>
            <a:r>
              <a:rPr lang="en-US" b="true" sz="3370">
                <a:solidFill>
                  <a:srgbClr val="FFFFFF"/>
                </a:solidFill>
                <a:latin typeface="Poppins Bold"/>
                <a:ea typeface="Poppins Bold"/>
                <a:cs typeface="Poppins Bold"/>
                <a:sym typeface="Poppins Bold"/>
              </a:rPr>
              <a:t>XAI-</a:t>
            </a:r>
            <a:r>
              <a:rPr lang="en-US" b="true" sz="3370">
                <a:solidFill>
                  <a:srgbClr val="FFFFFF"/>
                </a:solidFill>
                <a:latin typeface="Poppins Bold"/>
                <a:ea typeface="Poppins Bold"/>
                <a:cs typeface="Poppins Bold"/>
                <a:sym typeface="Poppins Bold"/>
              </a:rPr>
              <a:t>Global Explanations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TextBox 2" id="2"/>
          <p:cNvSpPr txBox="true"/>
          <p:nvPr/>
        </p:nvSpPr>
        <p:spPr>
          <a:xfrm rot="0">
            <a:off x="6121619" y="596612"/>
            <a:ext cx="5108674" cy="609718"/>
          </a:xfrm>
          <a:prstGeom prst="rect">
            <a:avLst/>
          </a:prstGeom>
        </p:spPr>
        <p:txBody>
          <a:bodyPr anchor="t" rtlCol="false" tIns="0" lIns="0" bIns="0" rIns="0">
            <a:spAutoFit/>
          </a:bodyPr>
          <a:lstStyle/>
          <a:p>
            <a:pPr algn="ctr">
              <a:lnSpc>
                <a:spcPts val="4718"/>
              </a:lnSpc>
              <a:spcBef>
                <a:spcPct val="0"/>
              </a:spcBef>
            </a:pPr>
            <a:r>
              <a:rPr lang="en-US" b="true" sz="3370">
                <a:solidFill>
                  <a:srgbClr val="FFFFFF"/>
                </a:solidFill>
                <a:latin typeface="Poppins Bold"/>
                <a:ea typeface="Poppins Bold"/>
                <a:cs typeface="Poppins Bold"/>
                <a:sym typeface="Poppins Bold"/>
              </a:rPr>
              <a:t>XAI-</a:t>
            </a:r>
            <a:r>
              <a:rPr lang="en-US" b="true" sz="3370">
                <a:solidFill>
                  <a:srgbClr val="FFFFFF"/>
                </a:solidFill>
                <a:latin typeface="Poppins Bold"/>
                <a:ea typeface="Poppins Bold"/>
                <a:cs typeface="Poppins Bold"/>
                <a:sym typeface="Poppins Bold"/>
              </a:rPr>
              <a:t>Local Explanations</a:t>
            </a:r>
          </a:p>
        </p:txBody>
      </p:sp>
      <p:sp>
        <p:nvSpPr>
          <p:cNvPr name="Freeform 3" id="3"/>
          <p:cNvSpPr/>
          <p:nvPr/>
        </p:nvSpPr>
        <p:spPr>
          <a:xfrm flipH="false" flipV="false" rot="0">
            <a:off x="205233" y="1720547"/>
            <a:ext cx="8470723" cy="4538075"/>
          </a:xfrm>
          <a:custGeom>
            <a:avLst/>
            <a:gdLst/>
            <a:ahLst/>
            <a:cxnLst/>
            <a:rect r="r" b="b" t="t" l="l"/>
            <a:pathLst>
              <a:path h="4538075" w="8470723">
                <a:moveTo>
                  <a:pt x="0" y="0"/>
                </a:moveTo>
                <a:lnTo>
                  <a:pt x="8470723" y="0"/>
                </a:lnTo>
                <a:lnTo>
                  <a:pt x="8470723" y="4538076"/>
                </a:lnTo>
                <a:lnTo>
                  <a:pt x="0" y="4538076"/>
                </a:lnTo>
                <a:lnTo>
                  <a:pt x="0" y="0"/>
                </a:lnTo>
                <a:close/>
              </a:path>
            </a:pathLst>
          </a:custGeom>
          <a:blipFill>
            <a:blip r:embed="rId2"/>
            <a:stretch>
              <a:fillRect l="0" t="-1097" r="0" b="-1097"/>
            </a:stretch>
          </a:blipFill>
        </p:spPr>
      </p:sp>
      <p:sp>
        <p:nvSpPr>
          <p:cNvPr name="Freeform 4" id="4"/>
          <p:cNvSpPr/>
          <p:nvPr/>
        </p:nvSpPr>
        <p:spPr>
          <a:xfrm flipH="false" flipV="false" rot="0">
            <a:off x="8913452" y="1720547"/>
            <a:ext cx="8717809" cy="4587747"/>
          </a:xfrm>
          <a:custGeom>
            <a:avLst/>
            <a:gdLst/>
            <a:ahLst/>
            <a:cxnLst/>
            <a:rect r="r" b="b" t="t" l="l"/>
            <a:pathLst>
              <a:path h="4587747" w="8717809">
                <a:moveTo>
                  <a:pt x="0" y="0"/>
                </a:moveTo>
                <a:lnTo>
                  <a:pt x="8717809" y="0"/>
                </a:lnTo>
                <a:lnTo>
                  <a:pt x="8717809" y="4587747"/>
                </a:lnTo>
                <a:lnTo>
                  <a:pt x="0" y="4587747"/>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TextBox 2" id="2"/>
          <p:cNvSpPr txBox="true"/>
          <p:nvPr/>
        </p:nvSpPr>
        <p:spPr>
          <a:xfrm rot="0">
            <a:off x="392680" y="3683531"/>
            <a:ext cx="16333636" cy="3242587"/>
          </a:xfrm>
          <a:prstGeom prst="rect">
            <a:avLst/>
          </a:prstGeom>
        </p:spPr>
        <p:txBody>
          <a:bodyPr anchor="t" rtlCol="false" tIns="0" lIns="0" bIns="0" rIns="0">
            <a:spAutoFit/>
          </a:bodyPr>
          <a:lstStyle/>
          <a:p>
            <a:pPr algn="ctr">
              <a:lnSpc>
                <a:spcPts val="12503"/>
              </a:lnSpc>
              <a:spcBef>
                <a:spcPct val="0"/>
              </a:spcBef>
            </a:pPr>
            <a:r>
              <a:rPr lang="en-US" b="true" sz="8931" spc="-491">
                <a:solidFill>
                  <a:srgbClr val="FFFFFF"/>
                </a:solidFill>
                <a:latin typeface="Codec Pro Bold"/>
                <a:ea typeface="Codec Pro Bold"/>
                <a:cs typeface="Codec Pro Bold"/>
                <a:sym typeface="Codec Pro Bold"/>
              </a:rPr>
              <a:t>C</a:t>
            </a:r>
            <a:r>
              <a:rPr lang="en-US" b="true" sz="8931" spc="-491">
                <a:solidFill>
                  <a:srgbClr val="FFFFFF"/>
                </a:solidFill>
                <a:latin typeface="Codec Pro Bold"/>
                <a:ea typeface="Codec Pro Bold"/>
                <a:cs typeface="Codec Pro Bold"/>
                <a:sym typeface="Codec Pro Bold"/>
              </a:rPr>
              <a:t>oncluding remarks on the results</a:t>
            </a:r>
          </a:p>
        </p:txBody>
      </p:sp>
      <p:sp>
        <p:nvSpPr>
          <p:cNvPr name="Freeform 3" id="3"/>
          <p:cNvSpPr/>
          <p:nvPr/>
        </p:nvSpPr>
        <p:spPr>
          <a:xfrm flipH="true" flipV="false" rot="-10800000">
            <a:off x="-662923" y="-216114"/>
            <a:ext cx="4572116" cy="5052426"/>
          </a:xfrm>
          <a:custGeom>
            <a:avLst/>
            <a:gdLst/>
            <a:ahLst/>
            <a:cxnLst/>
            <a:rect r="r" b="b" t="t" l="l"/>
            <a:pathLst>
              <a:path h="5052426" w="4572116">
                <a:moveTo>
                  <a:pt x="4572116" y="0"/>
                </a:moveTo>
                <a:lnTo>
                  <a:pt x="0" y="0"/>
                </a:lnTo>
                <a:lnTo>
                  <a:pt x="0" y="5052425"/>
                </a:lnTo>
                <a:lnTo>
                  <a:pt x="4572116" y="5052425"/>
                </a:lnTo>
                <a:lnTo>
                  <a:pt x="4572116" y="0"/>
                </a:lnTo>
                <a:close/>
              </a:path>
            </a:pathLst>
          </a:custGeom>
          <a:blipFill>
            <a:blip r:embed="rId2"/>
            <a:stretch>
              <a:fillRect l="-129774" t="-62884" r="-40387" b="0"/>
            </a:stretch>
          </a:blipFill>
          <a:ln cap="sq">
            <a:noFill/>
            <a:prstDash val="solid"/>
            <a:miter/>
          </a:ln>
        </p:spPr>
      </p:sp>
      <p:sp>
        <p:nvSpPr>
          <p:cNvPr name="Freeform 4" id="4"/>
          <p:cNvSpPr/>
          <p:nvPr/>
        </p:nvSpPr>
        <p:spPr>
          <a:xfrm flipH="false" flipV="false" rot="0">
            <a:off x="14080371" y="4563050"/>
            <a:ext cx="4074409" cy="9390501"/>
          </a:xfrm>
          <a:custGeom>
            <a:avLst/>
            <a:gdLst/>
            <a:ahLst/>
            <a:cxnLst/>
            <a:rect r="r" b="b" t="t" l="l"/>
            <a:pathLst>
              <a:path h="9390501" w="4074409">
                <a:moveTo>
                  <a:pt x="0" y="0"/>
                </a:moveTo>
                <a:lnTo>
                  <a:pt x="4074410" y="0"/>
                </a:lnTo>
                <a:lnTo>
                  <a:pt x="4074410" y="9390500"/>
                </a:lnTo>
                <a:lnTo>
                  <a:pt x="0" y="9390500"/>
                </a:lnTo>
                <a:lnTo>
                  <a:pt x="0" y="0"/>
                </a:lnTo>
                <a:close/>
              </a:path>
            </a:pathLst>
          </a:custGeom>
          <a:blipFill>
            <a:blip r:embed="rId3"/>
            <a:stretch>
              <a:fillRect l="-69731" t="-56169" r="-70072" b="0"/>
            </a:stretch>
          </a:blipFill>
          <a:ln cap="sq">
            <a:noFill/>
            <a:prstDash val="solid"/>
            <a:miter/>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11130275" y="-951796"/>
            <a:ext cx="7720983" cy="11588717"/>
          </a:xfrm>
          <a:custGeom>
            <a:avLst/>
            <a:gdLst/>
            <a:ahLst/>
            <a:cxnLst/>
            <a:rect r="r" b="b" t="t" l="l"/>
            <a:pathLst>
              <a:path h="11588717" w="7720983">
                <a:moveTo>
                  <a:pt x="0" y="0"/>
                </a:moveTo>
                <a:lnTo>
                  <a:pt x="7720983" y="0"/>
                </a:lnTo>
                <a:lnTo>
                  <a:pt x="7720983" y="11588718"/>
                </a:lnTo>
                <a:lnTo>
                  <a:pt x="0" y="11588718"/>
                </a:lnTo>
                <a:lnTo>
                  <a:pt x="0" y="0"/>
                </a:lnTo>
                <a:close/>
              </a:path>
            </a:pathLst>
          </a:custGeom>
          <a:blipFill>
            <a:blip r:embed="rId2">
              <a:alphaModFix amt="24000"/>
            </a:blip>
            <a:stretch>
              <a:fillRect l="0" t="0" r="0" b="0"/>
            </a:stretch>
          </a:blipFill>
        </p:spPr>
      </p:sp>
      <p:sp>
        <p:nvSpPr>
          <p:cNvPr name="Freeform 3" id="3"/>
          <p:cNvSpPr/>
          <p:nvPr/>
        </p:nvSpPr>
        <p:spPr>
          <a:xfrm flipH="true" flipV="false" rot="0">
            <a:off x="-1205041" y="-1795307"/>
            <a:ext cx="8049837" cy="12082307"/>
          </a:xfrm>
          <a:custGeom>
            <a:avLst/>
            <a:gdLst/>
            <a:ahLst/>
            <a:cxnLst/>
            <a:rect r="r" b="b" t="t" l="l"/>
            <a:pathLst>
              <a:path h="12082307" w="8049837">
                <a:moveTo>
                  <a:pt x="8049837" y="0"/>
                </a:moveTo>
                <a:lnTo>
                  <a:pt x="0" y="0"/>
                </a:lnTo>
                <a:lnTo>
                  <a:pt x="0" y="12082307"/>
                </a:lnTo>
                <a:lnTo>
                  <a:pt x="8049837" y="12082307"/>
                </a:lnTo>
                <a:lnTo>
                  <a:pt x="8049837" y="0"/>
                </a:lnTo>
                <a:close/>
              </a:path>
            </a:pathLst>
          </a:custGeom>
          <a:blipFill>
            <a:blip r:embed="rId3">
              <a:alphaModFix amt="24000"/>
            </a:blip>
            <a:stretch>
              <a:fillRect l="0" t="0" r="0" b="0"/>
            </a:stretch>
          </a:blipFill>
        </p:spPr>
      </p:sp>
      <p:sp>
        <p:nvSpPr>
          <p:cNvPr name="TextBox 4" id="4"/>
          <p:cNvSpPr txBox="true"/>
          <p:nvPr/>
        </p:nvSpPr>
        <p:spPr>
          <a:xfrm rot="0">
            <a:off x="3297233" y="3071486"/>
            <a:ext cx="11693533" cy="2150745"/>
          </a:xfrm>
          <a:prstGeom prst="rect">
            <a:avLst/>
          </a:prstGeom>
        </p:spPr>
        <p:txBody>
          <a:bodyPr anchor="t" rtlCol="false" tIns="0" lIns="0" bIns="0" rIns="0">
            <a:spAutoFit/>
          </a:bodyPr>
          <a:lstStyle/>
          <a:p>
            <a:pPr algn="ctr">
              <a:lnSpc>
                <a:spcPts val="7800"/>
              </a:lnSpc>
            </a:pPr>
            <a:r>
              <a:rPr lang="en-US" sz="7800" b="true">
                <a:solidFill>
                  <a:srgbClr val="F6F1EE"/>
                </a:solidFill>
                <a:latin typeface="Codec Pro Bold"/>
                <a:ea typeface="Codec Pro Bold"/>
                <a:cs typeface="Codec Pro Bold"/>
                <a:sym typeface="Codec Pro Bold"/>
              </a:rPr>
              <a:t>Thanks for</a:t>
            </a:r>
          </a:p>
          <a:p>
            <a:pPr algn="ctr">
              <a:lnSpc>
                <a:spcPts val="7800"/>
              </a:lnSpc>
            </a:pPr>
            <a:r>
              <a:rPr lang="en-US" sz="7800" b="true">
                <a:solidFill>
                  <a:srgbClr val="F6F1EE"/>
                </a:solidFill>
                <a:latin typeface="Codec Pro Bold"/>
                <a:ea typeface="Codec Pro Bold"/>
                <a:cs typeface="Codec Pro Bold"/>
                <a:sym typeface="Codec Pro Bold"/>
              </a:rPr>
              <a:t>Listening!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55" r="-36047" b="-59085"/>
            </a:stretch>
          </a:blipFill>
        </p:spPr>
      </p:sp>
      <p:grpSp>
        <p:nvGrpSpPr>
          <p:cNvPr name="Group 3" id="3"/>
          <p:cNvGrpSpPr/>
          <p:nvPr/>
        </p:nvGrpSpPr>
        <p:grpSpPr>
          <a:xfrm rot="0">
            <a:off x="0" y="0"/>
            <a:ext cx="14537787" cy="11112597"/>
            <a:chOff x="0" y="0"/>
            <a:chExt cx="3828882" cy="2926775"/>
          </a:xfrm>
        </p:grpSpPr>
        <p:sp>
          <p:nvSpPr>
            <p:cNvPr name="Freeform 4" id="4"/>
            <p:cNvSpPr/>
            <p:nvPr/>
          </p:nvSpPr>
          <p:spPr>
            <a:xfrm flipH="false" flipV="false" rot="0">
              <a:off x="0" y="0"/>
              <a:ext cx="3828882" cy="2926775"/>
            </a:xfrm>
            <a:custGeom>
              <a:avLst/>
              <a:gdLst/>
              <a:ahLst/>
              <a:cxnLst/>
              <a:rect r="r" b="b" t="t" l="l"/>
              <a:pathLst>
                <a:path h="2926775" w="3828882">
                  <a:moveTo>
                    <a:pt x="0" y="0"/>
                  </a:moveTo>
                  <a:lnTo>
                    <a:pt x="3828882" y="0"/>
                  </a:lnTo>
                  <a:lnTo>
                    <a:pt x="3828882" y="2926775"/>
                  </a:lnTo>
                  <a:lnTo>
                    <a:pt x="0" y="2926775"/>
                  </a:lnTo>
                  <a:close/>
                </a:path>
              </a:pathLst>
            </a:custGeom>
            <a:gradFill rotWithShape="true">
              <a:gsLst>
                <a:gs pos="0">
                  <a:srgbClr val="000000">
                    <a:alpha val="100000"/>
                  </a:srgbClr>
                </a:gs>
                <a:gs pos="100000">
                  <a:srgbClr val="000000">
                    <a:alpha val="0"/>
                  </a:srgbClr>
                </a:gs>
              </a:gsLst>
              <a:lin ang="0"/>
            </a:gradFill>
          </p:spPr>
        </p:sp>
        <p:sp>
          <p:nvSpPr>
            <p:cNvPr name="TextBox 5" id="5"/>
            <p:cNvSpPr txBox="true"/>
            <p:nvPr/>
          </p:nvSpPr>
          <p:spPr>
            <a:xfrm>
              <a:off x="0" y="-28575"/>
              <a:ext cx="3828882" cy="295535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857291" y="1247775"/>
            <a:ext cx="9381688" cy="1301749"/>
          </a:xfrm>
          <a:prstGeom prst="rect">
            <a:avLst/>
          </a:prstGeom>
        </p:spPr>
        <p:txBody>
          <a:bodyPr anchor="t" rtlCol="false" tIns="0" lIns="0" bIns="0" rIns="0">
            <a:spAutoFit/>
          </a:bodyPr>
          <a:lstStyle/>
          <a:p>
            <a:pPr algn="l">
              <a:lnSpc>
                <a:spcPts val="8199"/>
              </a:lnSpc>
            </a:pPr>
            <a:r>
              <a:rPr lang="en-US" sz="9999" spc="-549" b="true">
                <a:solidFill>
                  <a:srgbClr val="F6F1EE"/>
                </a:solidFill>
                <a:latin typeface="Codec Pro Bold"/>
                <a:ea typeface="Codec Pro Bold"/>
                <a:cs typeface="Codec Pro Bold"/>
                <a:sym typeface="Codec Pro Bold"/>
              </a:rPr>
              <a:t>CONTENT</a:t>
            </a:r>
          </a:p>
        </p:txBody>
      </p:sp>
      <p:grpSp>
        <p:nvGrpSpPr>
          <p:cNvPr name="Group 7" id="7"/>
          <p:cNvGrpSpPr/>
          <p:nvPr/>
        </p:nvGrpSpPr>
        <p:grpSpPr>
          <a:xfrm rot="0">
            <a:off x="1044005" y="2759885"/>
            <a:ext cx="808038" cy="80803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1044005" y="3877650"/>
            <a:ext cx="808038" cy="80803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name="TextBox 12" id="12"/>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1044005" y="5855346"/>
            <a:ext cx="808038" cy="80803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name="TextBox 15" id="15"/>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grpSp>
        <p:nvGrpSpPr>
          <p:cNvPr name="Group 16" id="16"/>
          <p:cNvGrpSpPr/>
          <p:nvPr/>
        </p:nvGrpSpPr>
        <p:grpSpPr>
          <a:xfrm rot="0">
            <a:off x="1044005" y="6973111"/>
            <a:ext cx="808038" cy="80803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name="TextBox 18" id="18"/>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grpSp>
        <p:nvGrpSpPr>
          <p:cNvPr name="Group 19" id="19"/>
          <p:cNvGrpSpPr/>
          <p:nvPr/>
        </p:nvGrpSpPr>
        <p:grpSpPr>
          <a:xfrm rot="0">
            <a:off x="1044005" y="8090876"/>
            <a:ext cx="808038" cy="80803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TextBox 22" id="22"/>
          <p:cNvSpPr txBox="true"/>
          <p:nvPr/>
        </p:nvSpPr>
        <p:spPr>
          <a:xfrm rot="0">
            <a:off x="1151047" y="2950756"/>
            <a:ext cx="593954" cy="397722"/>
          </a:xfrm>
          <a:prstGeom prst="rect">
            <a:avLst/>
          </a:prstGeom>
        </p:spPr>
        <p:txBody>
          <a:bodyPr anchor="t" rtlCol="false" tIns="0" lIns="0" bIns="0" rIns="0">
            <a:spAutoFit/>
          </a:bodyPr>
          <a:lstStyle/>
          <a:p>
            <a:pPr algn="ctr">
              <a:lnSpc>
                <a:spcPts val="2906"/>
              </a:lnSpc>
              <a:spcBef>
                <a:spcPct val="0"/>
              </a:spcBef>
            </a:pPr>
            <a:r>
              <a:rPr lang="en-US" b="true" sz="2422">
                <a:solidFill>
                  <a:srgbClr val="FFFFFF"/>
                </a:solidFill>
                <a:latin typeface="Poppins Bold"/>
                <a:ea typeface="Poppins Bold"/>
                <a:cs typeface="Poppins Bold"/>
                <a:sym typeface="Poppins Bold"/>
              </a:rPr>
              <a:t>01</a:t>
            </a:r>
          </a:p>
        </p:txBody>
      </p:sp>
      <p:sp>
        <p:nvSpPr>
          <p:cNvPr name="TextBox 23" id="23"/>
          <p:cNvSpPr txBox="true"/>
          <p:nvPr/>
        </p:nvSpPr>
        <p:spPr>
          <a:xfrm rot="0">
            <a:off x="1151047" y="4068521"/>
            <a:ext cx="593954" cy="397722"/>
          </a:xfrm>
          <a:prstGeom prst="rect">
            <a:avLst/>
          </a:prstGeom>
        </p:spPr>
        <p:txBody>
          <a:bodyPr anchor="t" rtlCol="false" tIns="0" lIns="0" bIns="0" rIns="0">
            <a:spAutoFit/>
          </a:bodyPr>
          <a:lstStyle/>
          <a:p>
            <a:pPr algn="ctr">
              <a:lnSpc>
                <a:spcPts val="2906"/>
              </a:lnSpc>
              <a:spcBef>
                <a:spcPct val="0"/>
              </a:spcBef>
            </a:pPr>
            <a:r>
              <a:rPr lang="en-US" b="true" sz="2422">
                <a:solidFill>
                  <a:srgbClr val="FFFFFF"/>
                </a:solidFill>
                <a:latin typeface="Poppins Bold"/>
                <a:ea typeface="Poppins Bold"/>
                <a:cs typeface="Poppins Bold"/>
                <a:sym typeface="Poppins Bold"/>
              </a:rPr>
              <a:t>02</a:t>
            </a:r>
          </a:p>
        </p:txBody>
      </p:sp>
      <p:sp>
        <p:nvSpPr>
          <p:cNvPr name="TextBox 24" id="24"/>
          <p:cNvSpPr txBox="true"/>
          <p:nvPr/>
        </p:nvSpPr>
        <p:spPr>
          <a:xfrm rot="0">
            <a:off x="1151047" y="6046216"/>
            <a:ext cx="593954" cy="397722"/>
          </a:xfrm>
          <a:prstGeom prst="rect">
            <a:avLst/>
          </a:prstGeom>
        </p:spPr>
        <p:txBody>
          <a:bodyPr anchor="t" rtlCol="false" tIns="0" lIns="0" bIns="0" rIns="0">
            <a:spAutoFit/>
          </a:bodyPr>
          <a:lstStyle/>
          <a:p>
            <a:pPr algn="ctr">
              <a:lnSpc>
                <a:spcPts val="2906"/>
              </a:lnSpc>
              <a:spcBef>
                <a:spcPct val="0"/>
              </a:spcBef>
            </a:pPr>
            <a:r>
              <a:rPr lang="en-US" b="true" sz="2422">
                <a:solidFill>
                  <a:srgbClr val="FFFFFF"/>
                </a:solidFill>
                <a:latin typeface="Poppins Bold"/>
                <a:ea typeface="Poppins Bold"/>
                <a:cs typeface="Poppins Bold"/>
                <a:sym typeface="Poppins Bold"/>
              </a:rPr>
              <a:t>04</a:t>
            </a:r>
          </a:p>
        </p:txBody>
      </p:sp>
      <p:sp>
        <p:nvSpPr>
          <p:cNvPr name="TextBox 25" id="25"/>
          <p:cNvSpPr txBox="true"/>
          <p:nvPr/>
        </p:nvSpPr>
        <p:spPr>
          <a:xfrm rot="0">
            <a:off x="1151047" y="7163981"/>
            <a:ext cx="593954" cy="397722"/>
          </a:xfrm>
          <a:prstGeom prst="rect">
            <a:avLst/>
          </a:prstGeom>
        </p:spPr>
        <p:txBody>
          <a:bodyPr anchor="t" rtlCol="false" tIns="0" lIns="0" bIns="0" rIns="0">
            <a:spAutoFit/>
          </a:bodyPr>
          <a:lstStyle/>
          <a:p>
            <a:pPr algn="ctr">
              <a:lnSpc>
                <a:spcPts val="2906"/>
              </a:lnSpc>
              <a:spcBef>
                <a:spcPct val="0"/>
              </a:spcBef>
            </a:pPr>
            <a:r>
              <a:rPr lang="en-US" b="true" sz="2422">
                <a:solidFill>
                  <a:srgbClr val="FFFFFF"/>
                </a:solidFill>
                <a:latin typeface="Poppins Bold"/>
                <a:ea typeface="Poppins Bold"/>
                <a:cs typeface="Poppins Bold"/>
                <a:sym typeface="Poppins Bold"/>
              </a:rPr>
              <a:t>05</a:t>
            </a:r>
          </a:p>
        </p:txBody>
      </p:sp>
      <p:sp>
        <p:nvSpPr>
          <p:cNvPr name="TextBox 26" id="26"/>
          <p:cNvSpPr txBox="true"/>
          <p:nvPr/>
        </p:nvSpPr>
        <p:spPr>
          <a:xfrm rot="0">
            <a:off x="1151047" y="8281746"/>
            <a:ext cx="593954" cy="397722"/>
          </a:xfrm>
          <a:prstGeom prst="rect">
            <a:avLst/>
          </a:prstGeom>
        </p:spPr>
        <p:txBody>
          <a:bodyPr anchor="t" rtlCol="false" tIns="0" lIns="0" bIns="0" rIns="0">
            <a:spAutoFit/>
          </a:bodyPr>
          <a:lstStyle/>
          <a:p>
            <a:pPr algn="ctr">
              <a:lnSpc>
                <a:spcPts val="2906"/>
              </a:lnSpc>
              <a:spcBef>
                <a:spcPct val="0"/>
              </a:spcBef>
            </a:pPr>
            <a:r>
              <a:rPr lang="en-US" b="true" sz="2422">
                <a:solidFill>
                  <a:srgbClr val="FFFFFF"/>
                </a:solidFill>
                <a:latin typeface="Poppins Bold"/>
                <a:ea typeface="Poppins Bold"/>
                <a:cs typeface="Poppins Bold"/>
                <a:sym typeface="Poppins Bold"/>
              </a:rPr>
              <a:t>06</a:t>
            </a:r>
          </a:p>
        </p:txBody>
      </p:sp>
      <p:sp>
        <p:nvSpPr>
          <p:cNvPr name="TextBox 27" id="27"/>
          <p:cNvSpPr txBox="true"/>
          <p:nvPr/>
        </p:nvSpPr>
        <p:spPr>
          <a:xfrm rot="0">
            <a:off x="2092067" y="2937813"/>
            <a:ext cx="3143563" cy="402959"/>
          </a:xfrm>
          <a:prstGeom prst="rect">
            <a:avLst/>
          </a:prstGeom>
        </p:spPr>
        <p:txBody>
          <a:bodyPr anchor="t" rtlCol="false" tIns="0" lIns="0" bIns="0" rIns="0">
            <a:spAutoFit/>
          </a:bodyPr>
          <a:lstStyle/>
          <a:p>
            <a:pPr algn="l">
              <a:lnSpc>
                <a:spcPts val="3107"/>
              </a:lnSpc>
              <a:spcBef>
                <a:spcPct val="0"/>
              </a:spcBef>
            </a:pPr>
            <a:r>
              <a:rPr lang="en-US" b="true" sz="2219">
                <a:solidFill>
                  <a:srgbClr val="FFFFFF"/>
                </a:solidFill>
                <a:latin typeface="Poppins Bold"/>
                <a:ea typeface="Poppins Bold"/>
                <a:cs typeface="Poppins Bold"/>
                <a:sym typeface="Poppins Bold"/>
              </a:rPr>
              <a:t>Problem Statement</a:t>
            </a:r>
          </a:p>
        </p:txBody>
      </p:sp>
      <p:sp>
        <p:nvSpPr>
          <p:cNvPr name="TextBox 28" id="28"/>
          <p:cNvSpPr txBox="true"/>
          <p:nvPr/>
        </p:nvSpPr>
        <p:spPr>
          <a:xfrm rot="0">
            <a:off x="2092067" y="4030421"/>
            <a:ext cx="3143563" cy="402959"/>
          </a:xfrm>
          <a:prstGeom prst="rect">
            <a:avLst/>
          </a:prstGeom>
        </p:spPr>
        <p:txBody>
          <a:bodyPr anchor="t" rtlCol="false" tIns="0" lIns="0" bIns="0" rIns="0">
            <a:spAutoFit/>
          </a:bodyPr>
          <a:lstStyle/>
          <a:p>
            <a:pPr algn="l">
              <a:lnSpc>
                <a:spcPts val="3107"/>
              </a:lnSpc>
              <a:spcBef>
                <a:spcPct val="0"/>
              </a:spcBef>
            </a:pPr>
            <a:r>
              <a:rPr lang="en-US" b="true" sz="2219">
                <a:solidFill>
                  <a:srgbClr val="FFFFFF"/>
                </a:solidFill>
                <a:latin typeface="Poppins Bold"/>
                <a:ea typeface="Poppins Bold"/>
                <a:cs typeface="Poppins Bold"/>
                <a:sym typeface="Poppins Bold"/>
              </a:rPr>
              <a:t>Data Description</a:t>
            </a:r>
          </a:p>
        </p:txBody>
      </p:sp>
      <p:sp>
        <p:nvSpPr>
          <p:cNvPr name="TextBox 29" id="29"/>
          <p:cNvSpPr txBox="true"/>
          <p:nvPr/>
        </p:nvSpPr>
        <p:spPr>
          <a:xfrm rot="0">
            <a:off x="2139827" y="7160932"/>
            <a:ext cx="3047775" cy="402959"/>
          </a:xfrm>
          <a:prstGeom prst="rect">
            <a:avLst/>
          </a:prstGeom>
        </p:spPr>
        <p:txBody>
          <a:bodyPr anchor="t" rtlCol="false" tIns="0" lIns="0" bIns="0" rIns="0">
            <a:spAutoFit/>
          </a:bodyPr>
          <a:lstStyle/>
          <a:p>
            <a:pPr algn="l">
              <a:lnSpc>
                <a:spcPts val="3107"/>
              </a:lnSpc>
              <a:spcBef>
                <a:spcPct val="0"/>
              </a:spcBef>
            </a:pPr>
            <a:r>
              <a:rPr lang="en-US" b="true" sz="2219">
                <a:solidFill>
                  <a:srgbClr val="FFFFFF"/>
                </a:solidFill>
                <a:latin typeface="Poppins Bold"/>
                <a:ea typeface="Poppins Bold"/>
                <a:cs typeface="Poppins Bold"/>
                <a:sym typeface="Poppins Bold"/>
              </a:rPr>
              <a:t>Best Solution</a:t>
            </a:r>
          </a:p>
        </p:txBody>
      </p:sp>
      <p:sp>
        <p:nvSpPr>
          <p:cNvPr name="TextBox 30" id="30"/>
          <p:cNvSpPr txBox="true"/>
          <p:nvPr/>
        </p:nvSpPr>
        <p:spPr>
          <a:xfrm rot="0">
            <a:off x="2092067" y="6024548"/>
            <a:ext cx="3143563" cy="402959"/>
          </a:xfrm>
          <a:prstGeom prst="rect">
            <a:avLst/>
          </a:prstGeom>
        </p:spPr>
        <p:txBody>
          <a:bodyPr anchor="t" rtlCol="false" tIns="0" lIns="0" bIns="0" rIns="0">
            <a:spAutoFit/>
          </a:bodyPr>
          <a:lstStyle/>
          <a:p>
            <a:pPr algn="l">
              <a:lnSpc>
                <a:spcPts val="3107"/>
              </a:lnSpc>
              <a:spcBef>
                <a:spcPct val="0"/>
              </a:spcBef>
            </a:pPr>
            <a:r>
              <a:rPr lang="en-US" b="true" sz="2219">
                <a:solidFill>
                  <a:srgbClr val="FFFFFF"/>
                </a:solidFill>
                <a:latin typeface="Poppins Bold"/>
                <a:ea typeface="Poppins Bold"/>
                <a:cs typeface="Poppins Bold"/>
                <a:sym typeface="Poppins Bold"/>
              </a:rPr>
              <a:t>Model Explaning</a:t>
            </a:r>
          </a:p>
        </p:txBody>
      </p:sp>
      <p:sp>
        <p:nvSpPr>
          <p:cNvPr name="TextBox 31" id="31"/>
          <p:cNvSpPr txBox="true"/>
          <p:nvPr/>
        </p:nvSpPr>
        <p:spPr>
          <a:xfrm rot="0">
            <a:off x="2044039" y="8243646"/>
            <a:ext cx="3143563" cy="402959"/>
          </a:xfrm>
          <a:prstGeom prst="rect">
            <a:avLst/>
          </a:prstGeom>
        </p:spPr>
        <p:txBody>
          <a:bodyPr anchor="t" rtlCol="false" tIns="0" lIns="0" bIns="0" rIns="0">
            <a:spAutoFit/>
          </a:bodyPr>
          <a:lstStyle/>
          <a:p>
            <a:pPr algn="l">
              <a:lnSpc>
                <a:spcPts val="3107"/>
              </a:lnSpc>
              <a:spcBef>
                <a:spcPct val="0"/>
              </a:spcBef>
            </a:pPr>
            <a:r>
              <a:rPr lang="en-US" b="true" sz="2219">
                <a:solidFill>
                  <a:srgbClr val="FFFFFF"/>
                </a:solidFill>
                <a:latin typeface="Poppins Bold"/>
                <a:ea typeface="Poppins Bold"/>
                <a:cs typeface="Poppins Bold"/>
                <a:sym typeface="Poppins Bold"/>
              </a:rPr>
              <a:t>Remarks &amp; Results</a:t>
            </a:r>
          </a:p>
        </p:txBody>
      </p:sp>
      <p:grpSp>
        <p:nvGrpSpPr>
          <p:cNvPr name="Group 32" id="32"/>
          <p:cNvGrpSpPr/>
          <p:nvPr/>
        </p:nvGrpSpPr>
        <p:grpSpPr>
          <a:xfrm rot="0">
            <a:off x="995977" y="4866498"/>
            <a:ext cx="808038" cy="808038"/>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name="TextBox 34" id="34"/>
            <p:cNvSpPr txBox="true"/>
            <p:nvPr/>
          </p:nvSpPr>
          <p:spPr>
            <a:xfrm>
              <a:off x="76200" y="9525"/>
              <a:ext cx="660400" cy="727075"/>
            </a:xfrm>
            <a:prstGeom prst="rect">
              <a:avLst/>
            </a:prstGeom>
          </p:spPr>
          <p:txBody>
            <a:bodyPr anchor="ctr" rtlCol="false" tIns="50800" lIns="50800" bIns="50800" rIns="50800"/>
            <a:lstStyle/>
            <a:p>
              <a:pPr algn="ctr">
                <a:lnSpc>
                  <a:spcPts val="2800"/>
                </a:lnSpc>
              </a:pPr>
            </a:p>
          </p:txBody>
        </p:sp>
      </p:grpSp>
      <p:sp>
        <p:nvSpPr>
          <p:cNvPr name="TextBox 35" id="35"/>
          <p:cNvSpPr txBox="true"/>
          <p:nvPr/>
        </p:nvSpPr>
        <p:spPr>
          <a:xfrm rot="0">
            <a:off x="1103020" y="5057369"/>
            <a:ext cx="593954" cy="397722"/>
          </a:xfrm>
          <a:prstGeom prst="rect">
            <a:avLst/>
          </a:prstGeom>
        </p:spPr>
        <p:txBody>
          <a:bodyPr anchor="t" rtlCol="false" tIns="0" lIns="0" bIns="0" rIns="0">
            <a:spAutoFit/>
          </a:bodyPr>
          <a:lstStyle/>
          <a:p>
            <a:pPr algn="ctr">
              <a:lnSpc>
                <a:spcPts val="2906"/>
              </a:lnSpc>
              <a:spcBef>
                <a:spcPct val="0"/>
              </a:spcBef>
            </a:pPr>
            <a:r>
              <a:rPr lang="en-US" b="true" sz="2422">
                <a:solidFill>
                  <a:srgbClr val="FFFFFF"/>
                </a:solidFill>
                <a:latin typeface="Poppins Bold"/>
                <a:ea typeface="Poppins Bold"/>
                <a:cs typeface="Poppins Bold"/>
                <a:sym typeface="Poppins Bold"/>
              </a:rPr>
              <a:t>03</a:t>
            </a:r>
          </a:p>
        </p:txBody>
      </p:sp>
      <p:sp>
        <p:nvSpPr>
          <p:cNvPr name="TextBox 36" id="36"/>
          <p:cNvSpPr txBox="true"/>
          <p:nvPr/>
        </p:nvSpPr>
        <p:spPr>
          <a:xfrm rot="0">
            <a:off x="2044039" y="5035700"/>
            <a:ext cx="3143563" cy="402959"/>
          </a:xfrm>
          <a:prstGeom prst="rect">
            <a:avLst/>
          </a:prstGeom>
        </p:spPr>
        <p:txBody>
          <a:bodyPr anchor="t" rtlCol="false" tIns="0" lIns="0" bIns="0" rIns="0">
            <a:spAutoFit/>
          </a:bodyPr>
          <a:lstStyle/>
          <a:p>
            <a:pPr algn="l">
              <a:lnSpc>
                <a:spcPts val="3107"/>
              </a:lnSpc>
              <a:spcBef>
                <a:spcPct val="0"/>
              </a:spcBef>
            </a:pPr>
            <a:r>
              <a:rPr lang="en-US" b="true" sz="2219">
                <a:solidFill>
                  <a:srgbClr val="FFFFFF"/>
                </a:solidFill>
                <a:latin typeface="Poppins Bold"/>
                <a:ea typeface="Poppins Bold"/>
                <a:cs typeface="Poppins Bold"/>
                <a:sym typeface="Poppins Bold"/>
              </a:rPr>
              <a:t>Data Processing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11606740" y="-3022815"/>
            <a:ext cx="8037502" cy="9428155"/>
          </a:xfrm>
          <a:custGeom>
            <a:avLst/>
            <a:gdLst/>
            <a:ahLst/>
            <a:cxnLst/>
            <a:rect r="r" b="b" t="t" l="l"/>
            <a:pathLst>
              <a:path h="9428155" w="8037502">
                <a:moveTo>
                  <a:pt x="0" y="0"/>
                </a:moveTo>
                <a:lnTo>
                  <a:pt x="8037503" y="0"/>
                </a:lnTo>
                <a:lnTo>
                  <a:pt x="8037503" y="9428155"/>
                </a:lnTo>
                <a:lnTo>
                  <a:pt x="0" y="9428155"/>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44590" y="1247775"/>
            <a:ext cx="9381688" cy="2339974"/>
          </a:xfrm>
          <a:prstGeom prst="rect">
            <a:avLst/>
          </a:prstGeom>
        </p:spPr>
        <p:txBody>
          <a:bodyPr anchor="t" rtlCol="false" tIns="0" lIns="0" bIns="0" rIns="0">
            <a:spAutoFit/>
          </a:bodyPr>
          <a:lstStyle/>
          <a:p>
            <a:pPr algn="l">
              <a:lnSpc>
                <a:spcPts val="8199"/>
              </a:lnSpc>
            </a:pPr>
            <a:r>
              <a:rPr lang="en-US" sz="9999" spc="-549" b="true">
                <a:solidFill>
                  <a:srgbClr val="F6F1EE"/>
                </a:solidFill>
                <a:latin typeface="Codec Pro Bold"/>
                <a:ea typeface="Codec Pro Bold"/>
                <a:cs typeface="Codec Pro Bold"/>
                <a:sym typeface="Codec Pro Bold"/>
              </a:rPr>
              <a:t>Problem statement</a:t>
            </a:r>
          </a:p>
        </p:txBody>
      </p:sp>
      <p:sp>
        <p:nvSpPr>
          <p:cNvPr name="TextBox 4" id="4"/>
          <p:cNvSpPr txBox="true"/>
          <p:nvPr/>
        </p:nvSpPr>
        <p:spPr>
          <a:xfrm rot="0">
            <a:off x="1028700" y="4415624"/>
            <a:ext cx="8099410" cy="2756209"/>
          </a:xfrm>
          <a:prstGeom prst="rect">
            <a:avLst/>
          </a:prstGeom>
        </p:spPr>
        <p:txBody>
          <a:bodyPr anchor="t" rtlCol="false" tIns="0" lIns="0" bIns="0" rIns="0">
            <a:spAutoFit/>
          </a:bodyPr>
          <a:lstStyle/>
          <a:p>
            <a:pPr algn="l">
              <a:lnSpc>
                <a:spcPts val="1951"/>
              </a:lnSpc>
              <a:spcBef>
                <a:spcPct val="0"/>
              </a:spcBef>
            </a:pPr>
            <a:r>
              <a:rPr lang="en-US" b="true" sz="1774">
                <a:solidFill>
                  <a:srgbClr val="F6F1EE"/>
                </a:solidFill>
                <a:latin typeface="Codec Pro Bold"/>
                <a:ea typeface="Codec Pro Bold"/>
                <a:cs typeface="Codec Pro Bold"/>
                <a:sym typeface="Codec Pro Bold"/>
              </a:rPr>
              <a:t>C</a:t>
            </a:r>
            <a:r>
              <a:rPr lang="en-US" b="true" sz="1774">
                <a:solidFill>
                  <a:srgbClr val="F6F1EE"/>
                </a:solidFill>
                <a:latin typeface="Codec Pro Bold"/>
                <a:ea typeface="Codec Pro Bold"/>
                <a:cs typeface="Codec Pro Bold"/>
                <a:sym typeface="Codec Pro Bold"/>
              </a:rPr>
              <a:t>ustomer churn is the rate at which a customer stops using a service or application. It is a very important issue for companies because retaining existing customers is more cost-effective than acquiring new ones. Therefore, predicting customer churn in advance is a critical task for businesses.</a:t>
            </a:r>
          </a:p>
          <a:p>
            <a:pPr algn="l">
              <a:lnSpc>
                <a:spcPts val="1951"/>
              </a:lnSpc>
              <a:spcBef>
                <a:spcPct val="0"/>
              </a:spcBef>
            </a:pPr>
          </a:p>
          <a:p>
            <a:pPr algn="l">
              <a:lnSpc>
                <a:spcPts val="1951"/>
              </a:lnSpc>
              <a:spcBef>
                <a:spcPct val="0"/>
              </a:spcBef>
            </a:pPr>
            <a:r>
              <a:rPr lang="en-US" b="true" sz="1774">
                <a:solidFill>
                  <a:srgbClr val="F6F1EE"/>
                </a:solidFill>
                <a:latin typeface="Codec Pro Bold"/>
                <a:ea typeface="Codec Pro Bold"/>
                <a:cs typeface="Codec Pro Bold"/>
                <a:sym typeface="Codec Pro Bold"/>
              </a:rPr>
              <a:t>This project aims to develop machine learning models to predict customer churn based on customer behavior, demographics, and transaction history. This way, companies can reduce churn by offering personalized deals and improved services to at-risk customers.</a:t>
            </a:r>
          </a:p>
          <a:p>
            <a:pPr algn="l">
              <a:lnSpc>
                <a:spcPts val="1951"/>
              </a:lnSpc>
              <a:spcBef>
                <a:spcPct val="0"/>
              </a:spcBef>
            </a:pPr>
          </a:p>
        </p:txBody>
      </p:sp>
      <p:sp>
        <p:nvSpPr>
          <p:cNvPr name="Freeform 5" id="5"/>
          <p:cNvSpPr/>
          <p:nvPr/>
        </p:nvSpPr>
        <p:spPr>
          <a:xfrm flipH="false" flipV="true" rot="0">
            <a:off x="-4691841" y="3982948"/>
            <a:ext cx="8037502" cy="9428155"/>
          </a:xfrm>
          <a:custGeom>
            <a:avLst/>
            <a:gdLst/>
            <a:ahLst/>
            <a:cxnLst/>
            <a:rect r="r" b="b" t="t" l="l"/>
            <a:pathLst>
              <a:path h="9428155" w="8037502">
                <a:moveTo>
                  <a:pt x="0" y="9428155"/>
                </a:moveTo>
                <a:lnTo>
                  <a:pt x="8037502" y="9428155"/>
                </a:lnTo>
                <a:lnTo>
                  <a:pt x="8037502" y="0"/>
                </a:lnTo>
                <a:lnTo>
                  <a:pt x="0" y="0"/>
                </a:lnTo>
                <a:lnTo>
                  <a:pt x="0" y="9428155"/>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9144000" y="-1730166"/>
            <a:ext cx="8472844" cy="12017166"/>
          </a:xfrm>
          <a:custGeom>
            <a:avLst/>
            <a:gdLst/>
            <a:ahLst/>
            <a:cxnLst/>
            <a:rect r="r" b="b" t="t" l="l"/>
            <a:pathLst>
              <a:path h="12017166" w="8472844">
                <a:moveTo>
                  <a:pt x="8472844" y="0"/>
                </a:moveTo>
                <a:lnTo>
                  <a:pt x="0" y="0"/>
                </a:lnTo>
                <a:lnTo>
                  <a:pt x="0" y="12017166"/>
                </a:lnTo>
                <a:lnTo>
                  <a:pt x="8472844" y="12017166"/>
                </a:lnTo>
                <a:lnTo>
                  <a:pt x="8472844" y="0"/>
                </a:lnTo>
                <a:close/>
              </a:path>
            </a:pathLst>
          </a:custGeom>
          <a:blipFill>
            <a:blip r:embed="rId4"/>
            <a:stretch>
              <a:fillRect l="0" t="0" r="-13465" b="0"/>
            </a:stretch>
          </a:blipFill>
        </p:spPr>
      </p:sp>
    </p:spTree>
  </p:cSld>
  <p:clrMapOvr>
    <a:masterClrMapping/>
  </p:clrMapOvr>
  <p:transition spd="fast">
    <p:cover dir="d"/>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grpSp>
        <p:nvGrpSpPr>
          <p:cNvPr name="Group 2" id="2"/>
          <p:cNvGrpSpPr/>
          <p:nvPr/>
        </p:nvGrpSpPr>
        <p:grpSpPr>
          <a:xfrm rot="7683094">
            <a:off x="13104023" y="-640160"/>
            <a:ext cx="10367954" cy="11567319"/>
            <a:chOff x="0" y="0"/>
            <a:chExt cx="13823939" cy="15423093"/>
          </a:xfrm>
        </p:grpSpPr>
        <p:pic>
          <p:nvPicPr>
            <p:cNvPr name="Picture 3" id="3"/>
            <p:cNvPicPr>
              <a:picLocks noChangeAspect="true"/>
            </p:cNvPicPr>
            <p:nvPr/>
          </p:nvPicPr>
          <p:blipFill>
            <a:blip r:embed="rId2">
              <a:alphaModFix amt="56000"/>
            </a:blip>
            <a:srcRect l="24791" t="0" r="24791" b="0"/>
            <a:stretch>
              <a:fillRect/>
            </a:stretch>
          </p:blipFill>
          <p:spPr>
            <a:xfrm flipH="false" flipV="false">
              <a:off x="0" y="0"/>
              <a:ext cx="13823939" cy="15423093"/>
            </a:xfrm>
            <a:prstGeom prst="rect">
              <a:avLst/>
            </a:prstGeom>
          </p:spPr>
        </p:pic>
      </p:grpSp>
      <p:sp>
        <p:nvSpPr>
          <p:cNvPr name="Freeform 4" id="4"/>
          <p:cNvSpPr/>
          <p:nvPr/>
        </p:nvSpPr>
        <p:spPr>
          <a:xfrm flipH="false" flipV="false" rot="0">
            <a:off x="828064" y="4961292"/>
            <a:ext cx="11301259" cy="4167339"/>
          </a:xfrm>
          <a:custGeom>
            <a:avLst/>
            <a:gdLst/>
            <a:ahLst/>
            <a:cxnLst/>
            <a:rect r="r" b="b" t="t" l="l"/>
            <a:pathLst>
              <a:path h="4167339" w="11301259">
                <a:moveTo>
                  <a:pt x="0" y="0"/>
                </a:moveTo>
                <a:lnTo>
                  <a:pt x="11301259" y="0"/>
                </a:lnTo>
                <a:lnTo>
                  <a:pt x="11301259" y="4167339"/>
                </a:lnTo>
                <a:lnTo>
                  <a:pt x="0" y="4167339"/>
                </a:lnTo>
                <a:lnTo>
                  <a:pt x="0" y="0"/>
                </a:lnTo>
                <a:close/>
              </a:path>
            </a:pathLst>
          </a:custGeom>
          <a:blipFill>
            <a:blip r:embed="rId3"/>
            <a:stretch>
              <a:fillRect l="0" t="0" r="0" b="0"/>
            </a:stretch>
          </a:blipFill>
        </p:spPr>
      </p:sp>
      <p:sp>
        <p:nvSpPr>
          <p:cNvPr name="TextBox 5" id="5"/>
          <p:cNvSpPr txBox="true"/>
          <p:nvPr/>
        </p:nvSpPr>
        <p:spPr>
          <a:xfrm rot="0">
            <a:off x="1033614" y="1247775"/>
            <a:ext cx="10890160" cy="1301749"/>
          </a:xfrm>
          <a:prstGeom prst="rect">
            <a:avLst/>
          </a:prstGeom>
        </p:spPr>
        <p:txBody>
          <a:bodyPr anchor="t" rtlCol="false" tIns="0" lIns="0" bIns="0" rIns="0">
            <a:spAutoFit/>
          </a:bodyPr>
          <a:lstStyle/>
          <a:p>
            <a:pPr algn="l">
              <a:lnSpc>
                <a:spcPts val="8199"/>
              </a:lnSpc>
            </a:pPr>
            <a:r>
              <a:rPr lang="en-US" sz="9999" spc="-549" b="true">
                <a:solidFill>
                  <a:srgbClr val="F6F1EE"/>
                </a:solidFill>
                <a:latin typeface="Codec Pro Bold"/>
                <a:ea typeface="Codec Pro Bold"/>
                <a:cs typeface="Codec Pro Bold"/>
                <a:sym typeface="Codec Pro Bold"/>
              </a:rPr>
              <a:t> </a:t>
            </a:r>
            <a:r>
              <a:rPr lang="en-US" sz="9999" spc="-549" b="true">
                <a:solidFill>
                  <a:srgbClr val="F6F1EE"/>
                </a:solidFill>
                <a:latin typeface="Codec Pro Bold"/>
                <a:ea typeface="Codec Pro Bold"/>
                <a:cs typeface="Codec Pro Bold"/>
                <a:sym typeface="Codec Pro Bold"/>
              </a:rPr>
              <a:t>D</a:t>
            </a:r>
            <a:r>
              <a:rPr lang="en-US" sz="9999" spc="-549" b="true">
                <a:solidFill>
                  <a:srgbClr val="F6F1EE"/>
                </a:solidFill>
                <a:latin typeface="Codec Pro Bold"/>
                <a:ea typeface="Codec Pro Bold"/>
                <a:cs typeface="Codec Pro Bold"/>
                <a:sym typeface="Codec Pro Bold"/>
              </a:rPr>
              <a:t>ata Description</a:t>
            </a:r>
          </a:p>
        </p:txBody>
      </p:sp>
      <p:sp>
        <p:nvSpPr>
          <p:cNvPr name="TextBox 6" id="6"/>
          <p:cNvSpPr txBox="true"/>
          <p:nvPr/>
        </p:nvSpPr>
        <p:spPr>
          <a:xfrm rot="0">
            <a:off x="828064" y="2960455"/>
            <a:ext cx="11557239" cy="1270309"/>
          </a:xfrm>
          <a:prstGeom prst="rect">
            <a:avLst/>
          </a:prstGeom>
        </p:spPr>
        <p:txBody>
          <a:bodyPr anchor="t" rtlCol="false" tIns="0" lIns="0" bIns="0" rIns="0">
            <a:spAutoFit/>
          </a:bodyPr>
          <a:lstStyle/>
          <a:p>
            <a:pPr algn="l">
              <a:lnSpc>
                <a:spcPts val="1951"/>
              </a:lnSpc>
              <a:spcBef>
                <a:spcPct val="0"/>
              </a:spcBef>
            </a:pPr>
            <a:r>
              <a:rPr lang="en-US" b="true" sz="1774">
                <a:solidFill>
                  <a:srgbClr val="F6F1EE"/>
                </a:solidFill>
                <a:latin typeface="Codec Pro Bold"/>
                <a:ea typeface="Codec Pro Bold"/>
                <a:cs typeface="Codec Pro Bold"/>
                <a:sym typeface="Codec Pro Bold"/>
              </a:rPr>
              <a:t>This datas</a:t>
            </a:r>
            <a:r>
              <a:rPr lang="en-US" b="true" sz="1774">
                <a:solidFill>
                  <a:srgbClr val="F6F1EE"/>
                </a:solidFill>
                <a:latin typeface="Codec Pro Bold"/>
                <a:ea typeface="Codec Pro Bold"/>
                <a:cs typeface="Codec Pro Bold"/>
                <a:sym typeface="Codec Pro Bold"/>
              </a:rPr>
              <a:t>et is a tabular dataset containing information about 7,043 customers of a telecommunications company. It includes various details such as whether customers have churned, their reasons for leaving, the charges they paid, the locations they live in, and the services they received. The main goal is to use machine learning techniques to identify customers at risk of churning and to develop predictive models to help prevent customer loss.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true" flipV="false" rot="0">
            <a:off x="-2214944" y="2411832"/>
            <a:ext cx="7172257" cy="8229600"/>
          </a:xfrm>
          <a:custGeom>
            <a:avLst/>
            <a:gdLst/>
            <a:ahLst/>
            <a:cxnLst/>
            <a:rect r="r" b="b" t="t" l="l"/>
            <a:pathLst>
              <a:path h="8229600" w="7172257">
                <a:moveTo>
                  <a:pt x="7172257" y="0"/>
                </a:moveTo>
                <a:lnTo>
                  <a:pt x="0" y="0"/>
                </a:lnTo>
                <a:lnTo>
                  <a:pt x="0" y="8229600"/>
                </a:lnTo>
                <a:lnTo>
                  <a:pt x="7172257" y="8229600"/>
                </a:lnTo>
                <a:lnTo>
                  <a:pt x="7172257" y="0"/>
                </a:lnTo>
                <a:close/>
              </a:path>
            </a:pathLst>
          </a:custGeom>
          <a:blipFill>
            <a:blip r:embed="rId2"/>
            <a:stretch>
              <a:fillRect l="-72113" t="0" r="0" b="0"/>
            </a:stretch>
          </a:blipFill>
        </p:spPr>
      </p:sp>
      <p:sp>
        <p:nvSpPr>
          <p:cNvPr name="Freeform 3" id="3"/>
          <p:cNvSpPr/>
          <p:nvPr/>
        </p:nvSpPr>
        <p:spPr>
          <a:xfrm flipH="false" flipV="false" rot="0">
            <a:off x="-3939084" y="-3495753"/>
            <a:ext cx="9300032" cy="10909129"/>
          </a:xfrm>
          <a:custGeom>
            <a:avLst/>
            <a:gdLst/>
            <a:ahLst/>
            <a:cxnLst/>
            <a:rect r="r" b="b" t="t" l="l"/>
            <a:pathLst>
              <a:path h="10909129" w="9300032">
                <a:moveTo>
                  <a:pt x="0" y="0"/>
                </a:moveTo>
                <a:lnTo>
                  <a:pt x="9300032" y="0"/>
                </a:lnTo>
                <a:lnTo>
                  <a:pt x="9300032" y="10909129"/>
                </a:lnTo>
                <a:lnTo>
                  <a:pt x="0" y="10909129"/>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360948" y="3046732"/>
            <a:ext cx="6554405" cy="3856334"/>
          </a:xfrm>
          <a:custGeom>
            <a:avLst/>
            <a:gdLst/>
            <a:ahLst/>
            <a:cxnLst/>
            <a:rect r="r" b="b" t="t" l="l"/>
            <a:pathLst>
              <a:path h="3856334" w="6554405">
                <a:moveTo>
                  <a:pt x="0" y="0"/>
                </a:moveTo>
                <a:lnTo>
                  <a:pt x="6554405" y="0"/>
                </a:lnTo>
                <a:lnTo>
                  <a:pt x="6554405" y="3856333"/>
                </a:lnTo>
                <a:lnTo>
                  <a:pt x="0" y="3856333"/>
                </a:lnTo>
                <a:lnTo>
                  <a:pt x="0" y="0"/>
                </a:lnTo>
                <a:close/>
              </a:path>
            </a:pathLst>
          </a:custGeom>
          <a:blipFill>
            <a:blip r:embed="rId5"/>
            <a:stretch>
              <a:fillRect l="0" t="0" r="0" b="0"/>
            </a:stretch>
          </a:blipFill>
        </p:spPr>
      </p:sp>
      <p:sp>
        <p:nvSpPr>
          <p:cNvPr name="Freeform 5" id="5"/>
          <p:cNvSpPr/>
          <p:nvPr/>
        </p:nvSpPr>
        <p:spPr>
          <a:xfrm flipH="false" flipV="false" rot="0">
            <a:off x="5360948" y="7267434"/>
            <a:ext cx="10875611" cy="2362856"/>
          </a:xfrm>
          <a:custGeom>
            <a:avLst/>
            <a:gdLst/>
            <a:ahLst/>
            <a:cxnLst/>
            <a:rect r="r" b="b" t="t" l="l"/>
            <a:pathLst>
              <a:path h="2362856" w="10875611">
                <a:moveTo>
                  <a:pt x="0" y="0"/>
                </a:moveTo>
                <a:lnTo>
                  <a:pt x="10875611" y="0"/>
                </a:lnTo>
                <a:lnTo>
                  <a:pt x="10875611" y="2362856"/>
                </a:lnTo>
                <a:lnTo>
                  <a:pt x="0" y="2362856"/>
                </a:lnTo>
                <a:lnTo>
                  <a:pt x="0" y="0"/>
                </a:lnTo>
                <a:close/>
              </a:path>
            </a:pathLst>
          </a:custGeom>
          <a:blipFill>
            <a:blip r:embed="rId6"/>
            <a:stretch>
              <a:fillRect l="0" t="0" r="0" b="0"/>
            </a:stretch>
          </a:blipFill>
        </p:spPr>
      </p:sp>
      <p:sp>
        <p:nvSpPr>
          <p:cNvPr name="TextBox 6" id="6"/>
          <p:cNvSpPr txBox="true"/>
          <p:nvPr/>
        </p:nvSpPr>
        <p:spPr>
          <a:xfrm rot="0">
            <a:off x="5360948" y="242243"/>
            <a:ext cx="5917543" cy="980106"/>
          </a:xfrm>
          <a:prstGeom prst="rect">
            <a:avLst/>
          </a:prstGeom>
        </p:spPr>
        <p:txBody>
          <a:bodyPr anchor="t" rtlCol="false" tIns="0" lIns="0" bIns="0" rIns="0">
            <a:spAutoFit/>
          </a:bodyPr>
          <a:lstStyle/>
          <a:p>
            <a:pPr algn="ctr">
              <a:lnSpc>
                <a:spcPts val="7595"/>
              </a:lnSpc>
              <a:spcBef>
                <a:spcPct val="0"/>
              </a:spcBef>
            </a:pPr>
            <a:r>
              <a:rPr lang="en-US" b="true" sz="5425">
                <a:solidFill>
                  <a:srgbClr val="FFFFFF"/>
                </a:solidFill>
                <a:latin typeface="Poppins Bold"/>
                <a:ea typeface="Poppins Bold"/>
                <a:cs typeface="Poppins Bold"/>
                <a:sym typeface="Poppins Bold"/>
              </a:rPr>
              <a:t>Data Processing </a:t>
            </a:r>
          </a:p>
        </p:txBody>
      </p:sp>
      <p:sp>
        <p:nvSpPr>
          <p:cNvPr name="Freeform 7" id="7"/>
          <p:cNvSpPr/>
          <p:nvPr/>
        </p:nvSpPr>
        <p:spPr>
          <a:xfrm flipH="false" flipV="false" rot="0">
            <a:off x="5360948" y="1584299"/>
            <a:ext cx="8803403" cy="1098064"/>
          </a:xfrm>
          <a:custGeom>
            <a:avLst/>
            <a:gdLst/>
            <a:ahLst/>
            <a:cxnLst/>
            <a:rect r="r" b="b" t="t" l="l"/>
            <a:pathLst>
              <a:path h="1098064" w="8803403">
                <a:moveTo>
                  <a:pt x="0" y="0"/>
                </a:moveTo>
                <a:lnTo>
                  <a:pt x="8803404" y="0"/>
                </a:lnTo>
                <a:lnTo>
                  <a:pt x="8803404" y="1098064"/>
                </a:lnTo>
                <a:lnTo>
                  <a:pt x="0" y="1098064"/>
                </a:lnTo>
                <a:lnTo>
                  <a:pt x="0" y="0"/>
                </a:lnTo>
                <a:close/>
              </a:path>
            </a:pathLst>
          </a:custGeom>
          <a:blipFill>
            <a:blip r:embed="rId7"/>
            <a:stretch>
              <a:fillRect l="0" t="0" r="-26098"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grpSp>
        <p:nvGrpSpPr>
          <p:cNvPr name="Group 2" id="2"/>
          <p:cNvGrpSpPr/>
          <p:nvPr/>
        </p:nvGrpSpPr>
        <p:grpSpPr>
          <a:xfrm rot="0">
            <a:off x="11227794" y="0"/>
            <a:ext cx="7060206" cy="10287000"/>
            <a:chOff x="0" y="0"/>
            <a:chExt cx="7095071" cy="10337800"/>
          </a:xfrm>
        </p:grpSpPr>
        <p:sp>
          <p:nvSpPr>
            <p:cNvPr name="Freeform 3" id="3"/>
            <p:cNvSpPr/>
            <p:nvPr/>
          </p:nvSpPr>
          <p:spPr>
            <a:xfrm flipH="false" flipV="false" rot="0">
              <a:off x="0" y="0"/>
              <a:ext cx="7095109" cy="10337800"/>
            </a:xfrm>
            <a:custGeom>
              <a:avLst/>
              <a:gdLst/>
              <a:ahLst/>
              <a:cxnLst/>
              <a:rect r="r" b="b" t="t" l="l"/>
              <a:pathLst>
                <a:path h="10337800" w="7095109">
                  <a:moveTo>
                    <a:pt x="2370709" y="0"/>
                  </a:moveTo>
                  <a:lnTo>
                    <a:pt x="0" y="4292600"/>
                  </a:lnTo>
                  <a:lnTo>
                    <a:pt x="3776091" y="9084691"/>
                  </a:lnTo>
                  <a:lnTo>
                    <a:pt x="2590800" y="10337800"/>
                  </a:lnTo>
                  <a:lnTo>
                    <a:pt x="7095109" y="10337800"/>
                  </a:lnTo>
                  <a:lnTo>
                    <a:pt x="7095109" y="0"/>
                  </a:lnTo>
                  <a:close/>
                </a:path>
              </a:pathLst>
            </a:custGeom>
            <a:blipFill>
              <a:blip r:embed="rId2"/>
              <a:stretch>
                <a:fillRect l="-59277" t="0" r="-59277" b="0"/>
              </a:stretch>
            </a:blipFill>
          </p:spPr>
        </p:sp>
      </p:grpSp>
      <p:grpSp>
        <p:nvGrpSpPr>
          <p:cNvPr name="Group 4" id="4"/>
          <p:cNvGrpSpPr/>
          <p:nvPr/>
        </p:nvGrpSpPr>
        <p:grpSpPr>
          <a:xfrm rot="-2292491">
            <a:off x="11971514" y="3358915"/>
            <a:ext cx="1062487" cy="6734838"/>
            <a:chOff x="0" y="0"/>
            <a:chExt cx="279832" cy="1773784"/>
          </a:xfrm>
        </p:grpSpPr>
        <p:sp>
          <p:nvSpPr>
            <p:cNvPr name="Freeform 5" id="5"/>
            <p:cNvSpPr/>
            <p:nvPr/>
          </p:nvSpPr>
          <p:spPr>
            <a:xfrm flipH="false" flipV="false" rot="0">
              <a:off x="0" y="0"/>
              <a:ext cx="279832" cy="1773784"/>
            </a:xfrm>
            <a:custGeom>
              <a:avLst/>
              <a:gdLst/>
              <a:ahLst/>
              <a:cxnLst/>
              <a:rect r="r" b="b" t="t" l="l"/>
              <a:pathLst>
                <a:path h="1773784" w="279832">
                  <a:moveTo>
                    <a:pt x="0" y="0"/>
                  </a:moveTo>
                  <a:lnTo>
                    <a:pt x="279832" y="0"/>
                  </a:lnTo>
                  <a:lnTo>
                    <a:pt x="279832" y="1773784"/>
                  </a:lnTo>
                  <a:lnTo>
                    <a:pt x="0" y="1773784"/>
                  </a:lnTo>
                  <a:close/>
                </a:path>
              </a:pathLst>
            </a:custGeom>
            <a:solidFill>
              <a:srgbClr val="F6F1EE"/>
            </a:solidFill>
          </p:spPr>
        </p:sp>
        <p:sp>
          <p:nvSpPr>
            <p:cNvPr name="TextBox 6" id="6"/>
            <p:cNvSpPr txBox="true"/>
            <p:nvPr/>
          </p:nvSpPr>
          <p:spPr>
            <a:xfrm>
              <a:off x="0" y="-66675"/>
              <a:ext cx="279832" cy="1840459"/>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7221385">
            <a:off x="13104672" y="9406521"/>
            <a:ext cx="2523952" cy="945777"/>
            <a:chOff x="0" y="0"/>
            <a:chExt cx="1614384" cy="604943"/>
          </a:xfrm>
        </p:grpSpPr>
        <p:sp>
          <p:nvSpPr>
            <p:cNvPr name="Freeform 8" id="8"/>
            <p:cNvSpPr/>
            <p:nvPr/>
          </p:nvSpPr>
          <p:spPr>
            <a:xfrm flipH="false" flipV="false" rot="0">
              <a:off x="0" y="0"/>
              <a:ext cx="1614384" cy="604943"/>
            </a:xfrm>
            <a:custGeom>
              <a:avLst/>
              <a:gdLst/>
              <a:ahLst/>
              <a:cxnLst/>
              <a:rect r="r" b="b" t="t" l="l"/>
              <a:pathLst>
                <a:path h="604943" w="1614384">
                  <a:moveTo>
                    <a:pt x="203200" y="0"/>
                  </a:moveTo>
                  <a:lnTo>
                    <a:pt x="1614384" y="0"/>
                  </a:lnTo>
                  <a:lnTo>
                    <a:pt x="1411184" y="604943"/>
                  </a:lnTo>
                  <a:lnTo>
                    <a:pt x="0" y="604943"/>
                  </a:lnTo>
                  <a:lnTo>
                    <a:pt x="203200" y="0"/>
                  </a:lnTo>
                  <a:close/>
                </a:path>
              </a:pathLst>
            </a:custGeom>
            <a:solidFill>
              <a:srgbClr val="F6F1EE"/>
            </a:solidFill>
          </p:spPr>
        </p:sp>
        <p:sp>
          <p:nvSpPr>
            <p:cNvPr name="TextBox 9" id="9"/>
            <p:cNvSpPr txBox="true"/>
            <p:nvPr/>
          </p:nvSpPr>
          <p:spPr>
            <a:xfrm>
              <a:off x="101600" y="-66675"/>
              <a:ext cx="1411184" cy="671618"/>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7221385">
            <a:off x="11304292" y="9582671"/>
            <a:ext cx="3837666" cy="589796"/>
            <a:chOff x="0" y="0"/>
            <a:chExt cx="2454669" cy="377249"/>
          </a:xfrm>
        </p:grpSpPr>
        <p:sp>
          <p:nvSpPr>
            <p:cNvPr name="Freeform 11" id="11"/>
            <p:cNvSpPr/>
            <p:nvPr/>
          </p:nvSpPr>
          <p:spPr>
            <a:xfrm flipH="false" flipV="false" rot="0">
              <a:off x="0" y="0"/>
              <a:ext cx="2454669" cy="377249"/>
            </a:xfrm>
            <a:custGeom>
              <a:avLst/>
              <a:gdLst/>
              <a:ahLst/>
              <a:cxnLst/>
              <a:rect r="r" b="b" t="t" l="l"/>
              <a:pathLst>
                <a:path h="377249" w="2454669">
                  <a:moveTo>
                    <a:pt x="203200" y="0"/>
                  </a:moveTo>
                  <a:lnTo>
                    <a:pt x="2454669" y="0"/>
                  </a:lnTo>
                  <a:lnTo>
                    <a:pt x="2251469" y="377249"/>
                  </a:lnTo>
                  <a:lnTo>
                    <a:pt x="0" y="377249"/>
                  </a:lnTo>
                  <a:lnTo>
                    <a:pt x="203200" y="0"/>
                  </a:lnTo>
                  <a:close/>
                </a:path>
              </a:pathLst>
            </a:custGeom>
            <a:solidFill>
              <a:srgbClr val="F6F1EE"/>
            </a:solidFill>
          </p:spPr>
        </p:sp>
        <p:sp>
          <p:nvSpPr>
            <p:cNvPr name="TextBox 12" id="12"/>
            <p:cNvSpPr txBox="true"/>
            <p:nvPr/>
          </p:nvSpPr>
          <p:spPr>
            <a:xfrm>
              <a:off x="101600" y="-66675"/>
              <a:ext cx="2251469" cy="443924"/>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7091654">
            <a:off x="9086695" y="955891"/>
            <a:ext cx="4138086" cy="589796"/>
            <a:chOff x="0" y="0"/>
            <a:chExt cx="2646825" cy="377249"/>
          </a:xfrm>
        </p:grpSpPr>
        <p:sp>
          <p:nvSpPr>
            <p:cNvPr name="Freeform 14" id="14"/>
            <p:cNvSpPr/>
            <p:nvPr/>
          </p:nvSpPr>
          <p:spPr>
            <a:xfrm flipH="false" flipV="false" rot="0">
              <a:off x="0" y="0"/>
              <a:ext cx="2646825" cy="377249"/>
            </a:xfrm>
            <a:custGeom>
              <a:avLst/>
              <a:gdLst/>
              <a:ahLst/>
              <a:cxnLst/>
              <a:rect r="r" b="b" t="t" l="l"/>
              <a:pathLst>
                <a:path h="377249" w="2646825">
                  <a:moveTo>
                    <a:pt x="203200" y="0"/>
                  </a:moveTo>
                  <a:lnTo>
                    <a:pt x="2646825" y="0"/>
                  </a:lnTo>
                  <a:lnTo>
                    <a:pt x="2443625" y="377249"/>
                  </a:lnTo>
                  <a:lnTo>
                    <a:pt x="0" y="377249"/>
                  </a:lnTo>
                  <a:lnTo>
                    <a:pt x="203200" y="0"/>
                  </a:lnTo>
                  <a:close/>
                </a:path>
              </a:pathLst>
            </a:custGeom>
            <a:solidFill>
              <a:srgbClr val="F6F1EE"/>
            </a:solidFill>
          </p:spPr>
        </p:sp>
        <p:sp>
          <p:nvSpPr>
            <p:cNvPr name="TextBox 15" id="15"/>
            <p:cNvSpPr txBox="true"/>
            <p:nvPr/>
          </p:nvSpPr>
          <p:spPr>
            <a:xfrm>
              <a:off x="101600" y="-66675"/>
              <a:ext cx="2443625" cy="443924"/>
            </a:xfrm>
            <a:prstGeom prst="rect">
              <a:avLst/>
            </a:prstGeom>
          </p:spPr>
          <p:txBody>
            <a:bodyPr anchor="ctr" rtlCol="false" tIns="50800" lIns="50800" bIns="50800" rIns="50800"/>
            <a:lstStyle/>
            <a:p>
              <a:pPr algn="ctr">
                <a:lnSpc>
                  <a:spcPts val="2800"/>
                </a:lnSpc>
              </a:pPr>
            </a:p>
          </p:txBody>
        </p:sp>
      </p:grpSp>
      <p:grpSp>
        <p:nvGrpSpPr>
          <p:cNvPr name="Group 16" id="16"/>
          <p:cNvGrpSpPr/>
          <p:nvPr/>
        </p:nvGrpSpPr>
        <p:grpSpPr>
          <a:xfrm rot="1710481">
            <a:off x="11533776" y="-1617267"/>
            <a:ext cx="1062487" cy="6686550"/>
            <a:chOff x="0" y="0"/>
            <a:chExt cx="279832" cy="1761067"/>
          </a:xfrm>
        </p:grpSpPr>
        <p:sp>
          <p:nvSpPr>
            <p:cNvPr name="Freeform 17" id="17"/>
            <p:cNvSpPr/>
            <p:nvPr/>
          </p:nvSpPr>
          <p:spPr>
            <a:xfrm flipH="false" flipV="false" rot="0">
              <a:off x="0" y="0"/>
              <a:ext cx="279832" cy="1761067"/>
            </a:xfrm>
            <a:custGeom>
              <a:avLst/>
              <a:gdLst/>
              <a:ahLst/>
              <a:cxnLst/>
              <a:rect r="r" b="b" t="t" l="l"/>
              <a:pathLst>
                <a:path h="1761067" w="279832">
                  <a:moveTo>
                    <a:pt x="0" y="0"/>
                  </a:moveTo>
                  <a:lnTo>
                    <a:pt x="279832" y="0"/>
                  </a:lnTo>
                  <a:lnTo>
                    <a:pt x="279832" y="1761067"/>
                  </a:lnTo>
                  <a:lnTo>
                    <a:pt x="0" y="1761067"/>
                  </a:lnTo>
                  <a:close/>
                </a:path>
              </a:pathLst>
            </a:custGeom>
            <a:solidFill>
              <a:srgbClr val="F6F1EE"/>
            </a:solidFill>
          </p:spPr>
        </p:sp>
        <p:sp>
          <p:nvSpPr>
            <p:cNvPr name="TextBox 18" id="18"/>
            <p:cNvSpPr txBox="true"/>
            <p:nvPr/>
          </p:nvSpPr>
          <p:spPr>
            <a:xfrm>
              <a:off x="0" y="-66675"/>
              <a:ext cx="279832" cy="1827742"/>
            </a:xfrm>
            <a:prstGeom prst="rect">
              <a:avLst/>
            </a:prstGeom>
          </p:spPr>
          <p:txBody>
            <a:bodyPr anchor="ctr" rtlCol="false" tIns="50800" lIns="50800" bIns="50800" rIns="50800"/>
            <a:lstStyle/>
            <a:p>
              <a:pPr algn="ctr">
                <a:lnSpc>
                  <a:spcPts val="2800"/>
                </a:lnSpc>
              </a:pPr>
            </a:p>
          </p:txBody>
        </p:sp>
      </p:grpSp>
      <p:grpSp>
        <p:nvGrpSpPr>
          <p:cNvPr name="Group 19" id="19"/>
          <p:cNvGrpSpPr/>
          <p:nvPr/>
        </p:nvGrpSpPr>
        <p:grpSpPr>
          <a:xfrm rot="1744249">
            <a:off x="17634935" y="2343745"/>
            <a:ext cx="1727082" cy="14588015"/>
            <a:chOff x="0" y="0"/>
            <a:chExt cx="454869" cy="3842111"/>
          </a:xfrm>
        </p:grpSpPr>
        <p:sp>
          <p:nvSpPr>
            <p:cNvPr name="Freeform 20" id="20"/>
            <p:cNvSpPr/>
            <p:nvPr/>
          </p:nvSpPr>
          <p:spPr>
            <a:xfrm flipH="false" flipV="false" rot="0">
              <a:off x="0" y="0"/>
              <a:ext cx="454869" cy="3842111"/>
            </a:xfrm>
            <a:custGeom>
              <a:avLst/>
              <a:gdLst/>
              <a:ahLst/>
              <a:cxnLst/>
              <a:rect r="r" b="b" t="t" l="l"/>
              <a:pathLst>
                <a:path h="3842111" w="454869">
                  <a:moveTo>
                    <a:pt x="0" y="0"/>
                  </a:moveTo>
                  <a:lnTo>
                    <a:pt x="454869" y="0"/>
                  </a:lnTo>
                  <a:lnTo>
                    <a:pt x="454869" y="3842111"/>
                  </a:lnTo>
                  <a:lnTo>
                    <a:pt x="0" y="3842111"/>
                  </a:lnTo>
                  <a:close/>
                </a:path>
              </a:pathLst>
            </a:custGeom>
            <a:solidFill>
              <a:srgbClr val="F6F1EE"/>
            </a:solidFill>
          </p:spPr>
        </p:sp>
        <p:sp>
          <p:nvSpPr>
            <p:cNvPr name="TextBox 21" id="21"/>
            <p:cNvSpPr txBox="true"/>
            <p:nvPr/>
          </p:nvSpPr>
          <p:spPr>
            <a:xfrm>
              <a:off x="0" y="-66675"/>
              <a:ext cx="454869" cy="3908786"/>
            </a:xfrm>
            <a:prstGeom prst="rect">
              <a:avLst/>
            </a:prstGeom>
          </p:spPr>
          <p:txBody>
            <a:bodyPr anchor="ctr" rtlCol="false" tIns="50800" lIns="50800" bIns="50800" rIns="50800"/>
            <a:lstStyle/>
            <a:p>
              <a:pPr algn="ctr">
                <a:lnSpc>
                  <a:spcPts val="2800"/>
                </a:lnSpc>
              </a:pPr>
            </a:p>
          </p:txBody>
        </p:sp>
      </p:grpSp>
      <p:sp>
        <p:nvSpPr>
          <p:cNvPr name="Freeform 22" id="22"/>
          <p:cNvSpPr/>
          <p:nvPr/>
        </p:nvSpPr>
        <p:spPr>
          <a:xfrm flipH="false" flipV="false" rot="0">
            <a:off x="276083" y="6625611"/>
            <a:ext cx="10516127" cy="1289429"/>
          </a:xfrm>
          <a:custGeom>
            <a:avLst/>
            <a:gdLst/>
            <a:ahLst/>
            <a:cxnLst/>
            <a:rect r="r" b="b" t="t" l="l"/>
            <a:pathLst>
              <a:path h="1289429" w="10516127">
                <a:moveTo>
                  <a:pt x="0" y="0"/>
                </a:moveTo>
                <a:lnTo>
                  <a:pt x="10516126" y="0"/>
                </a:lnTo>
                <a:lnTo>
                  <a:pt x="10516126" y="1289429"/>
                </a:lnTo>
                <a:lnTo>
                  <a:pt x="0" y="1289429"/>
                </a:lnTo>
                <a:lnTo>
                  <a:pt x="0" y="0"/>
                </a:lnTo>
                <a:close/>
              </a:path>
            </a:pathLst>
          </a:custGeom>
          <a:blipFill>
            <a:blip r:embed="rId3"/>
            <a:stretch>
              <a:fillRect l="0" t="0" r="-26098" b="-1726"/>
            </a:stretch>
          </a:blipFill>
        </p:spPr>
      </p:sp>
      <p:sp>
        <p:nvSpPr>
          <p:cNvPr name="Freeform 23" id="23"/>
          <p:cNvSpPr/>
          <p:nvPr/>
        </p:nvSpPr>
        <p:spPr>
          <a:xfrm flipH="false" flipV="false" rot="0">
            <a:off x="276083" y="7966673"/>
            <a:ext cx="10516127" cy="1671079"/>
          </a:xfrm>
          <a:custGeom>
            <a:avLst/>
            <a:gdLst/>
            <a:ahLst/>
            <a:cxnLst/>
            <a:rect r="r" b="b" t="t" l="l"/>
            <a:pathLst>
              <a:path h="1671079" w="10516127">
                <a:moveTo>
                  <a:pt x="0" y="0"/>
                </a:moveTo>
                <a:lnTo>
                  <a:pt x="10516126" y="0"/>
                </a:lnTo>
                <a:lnTo>
                  <a:pt x="10516126" y="1671079"/>
                </a:lnTo>
                <a:lnTo>
                  <a:pt x="0" y="1671079"/>
                </a:lnTo>
                <a:lnTo>
                  <a:pt x="0" y="0"/>
                </a:lnTo>
                <a:close/>
              </a:path>
            </a:pathLst>
          </a:custGeom>
          <a:blipFill>
            <a:blip r:embed="rId4"/>
            <a:stretch>
              <a:fillRect l="0" t="-10646" r="-3456" b="-17916"/>
            </a:stretch>
          </a:blipFill>
        </p:spPr>
      </p:sp>
      <p:sp>
        <p:nvSpPr>
          <p:cNvPr name="Freeform 24" id="24"/>
          <p:cNvSpPr/>
          <p:nvPr/>
        </p:nvSpPr>
        <p:spPr>
          <a:xfrm flipH="false" flipV="false" rot="0">
            <a:off x="276083" y="9586375"/>
            <a:ext cx="7059686" cy="586069"/>
          </a:xfrm>
          <a:custGeom>
            <a:avLst/>
            <a:gdLst/>
            <a:ahLst/>
            <a:cxnLst/>
            <a:rect r="r" b="b" t="t" l="l"/>
            <a:pathLst>
              <a:path h="586069" w="7059686">
                <a:moveTo>
                  <a:pt x="0" y="0"/>
                </a:moveTo>
                <a:lnTo>
                  <a:pt x="7059686" y="0"/>
                </a:lnTo>
                <a:lnTo>
                  <a:pt x="7059686" y="586069"/>
                </a:lnTo>
                <a:lnTo>
                  <a:pt x="0" y="586069"/>
                </a:lnTo>
                <a:lnTo>
                  <a:pt x="0" y="0"/>
                </a:lnTo>
                <a:close/>
              </a:path>
            </a:pathLst>
          </a:custGeom>
          <a:blipFill>
            <a:blip r:embed="rId5"/>
            <a:stretch>
              <a:fillRect l="0" t="-53989" r="0" b="-5015"/>
            </a:stretch>
          </a:blipFill>
        </p:spPr>
      </p:sp>
      <p:sp>
        <p:nvSpPr>
          <p:cNvPr name="TextBox 25" id="25"/>
          <p:cNvSpPr txBox="true"/>
          <p:nvPr/>
        </p:nvSpPr>
        <p:spPr>
          <a:xfrm rot="0">
            <a:off x="276083" y="114167"/>
            <a:ext cx="7827798" cy="1543315"/>
          </a:xfrm>
          <a:prstGeom prst="rect">
            <a:avLst/>
          </a:prstGeom>
        </p:spPr>
        <p:txBody>
          <a:bodyPr anchor="t" rtlCol="false" tIns="0" lIns="0" bIns="0" rIns="0">
            <a:spAutoFit/>
          </a:bodyPr>
          <a:lstStyle/>
          <a:p>
            <a:pPr algn="ctr">
              <a:lnSpc>
                <a:spcPts val="11600"/>
              </a:lnSpc>
              <a:spcBef>
                <a:spcPct val="0"/>
              </a:spcBef>
            </a:pPr>
            <a:r>
              <a:rPr lang="en-US" b="true" sz="8286" spc="-455">
                <a:solidFill>
                  <a:srgbClr val="FFFFFF"/>
                </a:solidFill>
                <a:latin typeface="Codec Pro Bold"/>
                <a:ea typeface="Codec Pro Bold"/>
                <a:cs typeface="Codec Pro Bold"/>
                <a:sym typeface="Codec Pro Bold"/>
              </a:rPr>
              <a:t>M</a:t>
            </a:r>
            <a:r>
              <a:rPr lang="en-US" b="true" sz="8286" spc="-455">
                <a:solidFill>
                  <a:srgbClr val="FFFFFF"/>
                </a:solidFill>
                <a:latin typeface="Codec Pro Bold"/>
                <a:ea typeface="Codec Pro Bold"/>
                <a:cs typeface="Codec Pro Bold"/>
                <a:sym typeface="Codec Pro Bold"/>
              </a:rPr>
              <a:t>odel Explaining </a:t>
            </a:r>
          </a:p>
        </p:txBody>
      </p:sp>
      <p:sp>
        <p:nvSpPr>
          <p:cNvPr name="TextBox 26" id="26"/>
          <p:cNvSpPr txBox="true"/>
          <p:nvPr/>
        </p:nvSpPr>
        <p:spPr>
          <a:xfrm rot="0">
            <a:off x="276083" y="6076080"/>
            <a:ext cx="5083373" cy="391794"/>
          </a:xfrm>
          <a:prstGeom prst="rect">
            <a:avLst/>
          </a:prstGeom>
        </p:spPr>
        <p:txBody>
          <a:bodyPr anchor="t" rtlCol="false" tIns="0" lIns="0" bIns="0" rIns="0">
            <a:spAutoFit/>
          </a:bodyPr>
          <a:lstStyle/>
          <a:p>
            <a:pPr algn="ctr">
              <a:lnSpc>
                <a:spcPts val="3080"/>
              </a:lnSpc>
              <a:spcBef>
                <a:spcPct val="0"/>
              </a:spcBef>
            </a:pPr>
            <a:r>
              <a:rPr lang="en-US" b="true" sz="2200">
                <a:solidFill>
                  <a:srgbClr val="FFFFFF"/>
                </a:solidFill>
                <a:latin typeface="Poppins Bold"/>
                <a:ea typeface="Poppins Bold"/>
                <a:cs typeface="Poppins Bold"/>
                <a:sym typeface="Poppins Bold"/>
              </a:rPr>
              <a:t>Why we choose stratified approach</a:t>
            </a:r>
          </a:p>
        </p:txBody>
      </p:sp>
      <p:sp>
        <p:nvSpPr>
          <p:cNvPr name="TextBox 27" id="27"/>
          <p:cNvSpPr txBox="true"/>
          <p:nvPr/>
        </p:nvSpPr>
        <p:spPr>
          <a:xfrm rot="0">
            <a:off x="4616234" y="1908291"/>
            <a:ext cx="1835825" cy="700948"/>
          </a:xfrm>
          <a:prstGeom prst="rect">
            <a:avLst/>
          </a:prstGeom>
        </p:spPr>
        <p:txBody>
          <a:bodyPr anchor="t" rtlCol="false" tIns="0" lIns="0" bIns="0" rIns="0">
            <a:spAutoFit/>
          </a:bodyPr>
          <a:lstStyle/>
          <a:p>
            <a:pPr algn="ctr">
              <a:lnSpc>
                <a:spcPts val="5465"/>
              </a:lnSpc>
              <a:spcBef>
                <a:spcPct val="0"/>
              </a:spcBef>
            </a:pPr>
            <a:r>
              <a:rPr lang="en-US" b="true" sz="3903">
                <a:solidFill>
                  <a:srgbClr val="FFFFFF"/>
                </a:solidFill>
                <a:latin typeface="Poppins Bold"/>
                <a:ea typeface="Poppins Bold"/>
                <a:cs typeface="Poppins Bold"/>
                <a:sym typeface="Poppins Bold"/>
              </a:rPr>
              <a:t>Models</a:t>
            </a:r>
          </a:p>
        </p:txBody>
      </p:sp>
      <p:sp>
        <p:nvSpPr>
          <p:cNvPr name="TextBox 28" id="28"/>
          <p:cNvSpPr txBox="true"/>
          <p:nvPr/>
        </p:nvSpPr>
        <p:spPr>
          <a:xfrm rot="0">
            <a:off x="4189286" y="2907673"/>
            <a:ext cx="2689720" cy="2384514"/>
          </a:xfrm>
          <a:prstGeom prst="rect">
            <a:avLst/>
          </a:prstGeom>
        </p:spPr>
        <p:txBody>
          <a:bodyPr anchor="t" rtlCol="false" tIns="0" lIns="0" bIns="0" rIns="0">
            <a:spAutoFit/>
          </a:bodyPr>
          <a:lstStyle/>
          <a:p>
            <a:pPr algn="ctr">
              <a:lnSpc>
                <a:spcPts val="3116"/>
              </a:lnSpc>
              <a:spcBef>
                <a:spcPct val="0"/>
              </a:spcBef>
            </a:pPr>
            <a:r>
              <a:rPr lang="en-US" sz="2225">
                <a:solidFill>
                  <a:srgbClr val="FFFFFF"/>
                </a:solidFill>
                <a:latin typeface="Poppins"/>
                <a:ea typeface="Poppins"/>
                <a:cs typeface="Poppins"/>
                <a:sym typeface="Poppins"/>
              </a:rPr>
              <a:t>Logistic regression</a:t>
            </a:r>
          </a:p>
          <a:p>
            <a:pPr algn="ctr">
              <a:lnSpc>
                <a:spcPts val="3116"/>
              </a:lnSpc>
              <a:spcBef>
                <a:spcPct val="0"/>
              </a:spcBef>
            </a:pPr>
            <a:r>
              <a:rPr lang="en-US" sz="2225">
                <a:solidFill>
                  <a:srgbClr val="FFFFFF"/>
                </a:solidFill>
                <a:latin typeface="Poppins"/>
                <a:ea typeface="Poppins"/>
                <a:cs typeface="Poppins"/>
                <a:sym typeface="Poppins"/>
              </a:rPr>
              <a:t> Random Forest</a:t>
            </a:r>
          </a:p>
          <a:p>
            <a:pPr algn="ctr">
              <a:lnSpc>
                <a:spcPts val="3116"/>
              </a:lnSpc>
              <a:spcBef>
                <a:spcPct val="0"/>
              </a:spcBef>
            </a:pPr>
            <a:r>
              <a:rPr lang="en-US" sz="2225">
                <a:solidFill>
                  <a:srgbClr val="FFFFFF"/>
                </a:solidFill>
                <a:latin typeface="Poppins"/>
                <a:ea typeface="Poppins"/>
                <a:cs typeface="Poppins"/>
                <a:sym typeface="Poppins"/>
              </a:rPr>
              <a:t> XGBoost</a:t>
            </a:r>
          </a:p>
          <a:p>
            <a:pPr algn="ctr">
              <a:lnSpc>
                <a:spcPts val="3116"/>
              </a:lnSpc>
              <a:spcBef>
                <a:spcPct val="0"/>
              </a:spcBef>
            </a:pPr>
            <a:r>
              <a:rPr lang="en-US" sz="2225">
                <a:solidFill>
                  <a:srgbClr val="FFFFFF"/>
                </a:solidFill>
                <a:latin typeface="Poppins"/>
                <a:ea typeface="Poppins"/>
                <a:cs typeface="Poppins"/>
                <a:sym typeface="Poppins"/>
              </a:rPr>
              <a:t> Gradient Boosting </a:t>
            </a:r>
          </a:p>
          <a:p>
            <a:pPr algn="ctr">
              <a:lnSpc>
                <a:spcPts val="3116"/>
              </a:lnSpc>
              <a:spcBef>
                <a:spcPct val="0"/>
              </a:spcBef>
            </a:pPr>
            <a:r>
              <a:rPr lang="en-US" sz="2225">
                <a:solidFill>
                  <a:srgbClr val="FFFFFF"/>
                </a:solidFill>
                <a:latin typeface="Poppins"/>
                <a:ea typeface="Poppins"/>
                <a:cs typeface="Poppins"/>
                <a:sym typeface="Poppins"/>
              </a:rPr>
              <a:t>SVM</a:t>
            </a:r>
          </a:p>
          <a:p>
            <a:pPr algn="ctr">
              <a:lnSpc>
                <a:spcPts val="3116"/>
              </a:lnSpc>
              <a:spcBef>
                <a:spcPct val="0"/>
              </a:spcBef>
            </a:pPr>
            <a:r>
              <a:rPr lang="en-US" sz="2225">
                <a:solidFill>
                  <a:srgbClr val="FFFFFF"/>
                </a:solidFill>
                <a:latin typeface="Poppins"/>
                <a:ea typeface="Poppins"/>
                <a:cs typeface="Poppins"/>
                <a:sym typeface="Poppins"/>
              </a:rPr>
              <a:t> KNN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4539035" y="2831671"/>
            <a:ext cx="11578304" cy="3017295"/>
          </a:xfrm>
          <a:custGeom>
            <a:avLst/>
            <a:gdLst/>
            <a:ahLst/>
            <a:cxnLst/>
            <a:rect r="r" b="b" t="t" l="l"/>
            <a:pathLst>
              <a:path h="3017295" w="11578304">
                <a:moveTo>
                  <a:pt x="0" y="0"/>
                </a:moveTo>
                <a:lnTo>
                  <a:pt x="11578304" y="0"/>
                </a:lnTo>
                <a:lnTo>
                  <a:pt x="11578304" y="3017295"/>
                </a:lnTo>
                <a:lnTo>
                  <a:pt x="0" y="3017295"/>
                </a:lnTo>
                <a:lnTo>
                  <a:pt x="0" y="0"/>
                </a:lnTo>
                <a:close/>
              </a:path>
            </a:pathLst>
          </a:custGeom>
          <a:blipFill>
            <a:blip r:embed="rId2"/>
            <a:stretch>
              <a:fillRect l="0" t="0" r="-26351" b="0"/>
            </a:stretch>
          </a:blipFill>
        </p:spPr>
      </p:sp>
      <p:sp>
        <p:nvSpPr>
          <p:cNvPr name="Freeform 3" id="3"/>
          <p:cNvSpPr/>
          <p:nvPr/>
        </p:nvSpPr>
        <p:spPr>
          <a:xfrm flipH="false" flipV="false" rot="0">
            <a:off x="-623814" y="3093023"/>
            <a:ext cx="6583680" cy="8229600"/>
          </a:xfrm>
          <a:custGeom>
            <a:avLst/>
            <a:gdLst/>
            <a:ahLst/>
            <a:cxnLst/>
            <a:rect r="r" b="b" t="t" l="l"/>
            <a:pathLst>
              <a:path h="8229600" w="6583680">
                <a:moveTo>
                  <a:pt x="0" y="0"/>
                </a:moveTo>
                <a:lnTo>
                  <a:pt x="6583680" y="0"/>
                </a:lnTo>
                <a:lnTo>
                  <a:pt x="6583680" y="8229600"/>
                </a:lnTo>
                <a:lnTo>
                  <a:pt x="0" y="8229600"/>
                </a:lnTo>
                <a:lnTo>
                  <a:pt x="0" y="0"/>
                </a:lnTo>
                <a:close/>
              </a:path>
            </a:pathLst>
          </a:custGeom>
          <a:blipFill>
            <a:blip r:embed="rId3"/>
            <a:stretch>
              <a:fillRect l="0" t="0" r="0" b="0"/>
            </a:stretch>
          </a:blipFill>
        </p:spPr>
      </p:sp>
      <p:sp>
        <p:nvSpPr>
          <p:cNvPr name="TextBox 4" id="4"/>
          <p:cNvSpPr txBox="true"/>
          <p:nvPr/>
        </p:nvSpPr>
        <p:spPr>
          <a:xfrm rot="0">
            <a:off x="4991929" y="435610"/>
            <a:ext cx="10019556" cy="951231"/>
          </a:xfrm>
          <a:prstGeom prst="rect">
            <a:avLst/>
          </a:prstGeom>
        </p:spPr>
        <p:txBody>
          <a:bodyPr anchor="t" rtlCol="false" tIns="0" lIns="0" bIns="0" rIns="0">
            <a:spAutoFit/>
          </a:bodyPr>
          <a:lstStyle/>
          <a:p>
            <a:pPr algn="ctr">
              <a:lnSpc>
                <a:spcPts val="7419"/>
              </a:lnSpc>
              <a:spcBef>
                <a:spcPct val="0"/>
              </a:spcBef>
            </a:pPr>
            <a:r>
              <a:rPr lang="en-US" b="true" sz="5299">
                <a:solidFill>
                  <a:srgbClr val="FFFFFF"/>
                </a:solidFill>
                <a:latin typeface="Poppins Bold"/>
                <a:ea typeface="Poppins Bold"/>
                <a:cs typeface="Poppins Bold"/>
                <a:sym typeface="Poppins Bold"/>
              </a:rPr>
              <a:t>Model Selec</a:t>
            </a:r>
            <a:r>
              <a:rPr lang="en-US" b="true" sz="5299">
                <a:solidFill>
                  <a:srgbClr val="FFFFFF"/>
                </a:solidFill>
                <a:latin typeface="Poppins Bold"/>
                <a:ea typeface="Poppins Bold"/>
                <a:cs typeface="Poppins Bold"/>
                <a:sym typeface="Poppins Bold"/>
              </a:rPr>
              <a:t>tion and Training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3939084" y="-3495753"/>
            <a:ext cx="9300032" cy="10909129"/>
          </a:xfrm>
          <a:custGeom>
            <a:avLst/>
            <a:gdLst/>
            <a:ahLst/>
            <a:cxnLst/>
            <a:rect r="r" b="b" t="t" l="l"/>
            <a:pathLst>
              <a:path h="10909129" w="9300032">
                <a:moveTo>
                  <a:pt x="0" y="0"/>
                </a:moveTo>
                <a:lnTo>
                  <a:pt x="9300032" y="0"/>
                </a:lnTo>
                <a:lnTo>
                  <a:pt x="9300032" y="10909129"/>
                </a:lnTo>
                <a:lnTo>
                  <a:pt x="0" y="10909129"/>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75763" y="-3400663"/>
            <a:ext cx="9300032" cy="10909129"/>
          </a:xfrm>
          <a:custGeom>
            <a:avLst/>
            <a:gdLst/>
            <a:ahLst/>
            <a:cxnLst/>
            <a:rect r="r" b="b" t="t" l="l"/>
            <a:pathLst>
              <a:path h="10909129" w="9300032">
                <a:moveTo>
                  <a:pt x="0" y="0"/>
                </a:moveTo>
                <a:lnTo>
                  <a:pt x="9300032" y="0"/>
                </a:lnTo>
                <a:lnTo>
                  <a:pt x="9300032" y="10909129"/>
                </a:lnTo>
                <a:lnTo>
                  <a:pt x="0" y="10909129"/>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893322" y="1680474"/>
            <a:ext cx="7143661" cy="8229600"/>
          </a:xfrm>
          <a:custGeom>
            <a:avLst/>
            <a:gdLst/>
            <a:ahLst/>
            <a:cxnLst/>
            <a:rect r="r" b="b" t="t" l="l"/>
            <a:pathLst>
              <a:path h="8229600" w="7143661">
                <a:moveTo>
                  <a:pt x="0" y="0"/>
                </a:moveTo>
                <a:lnTo>
                  <a:pt x="7143661" y="0"/>
                </a:lnTo>
                <a:lnTo>
                  <a:pt x="7143661" y="8229600"/>
                </a:lnTo>
                <a:lnTo>
                  <a:pt x="0" y="8229600"/>
                </a:lnTo>
                <a:lnTo>
                  <a:pt x="0" y="0"/>
                </a:lnTo>
                <a:close/>
              </a:path>
            </a:pathLst>
          </a:custGeom>
          <a:blipFill>
            <a:blip r:embed="rId4"/>
            <a:stretch>
              <a:fillRect l="-503" t="-2242" r="-1822" b="0"/>
            </a:stretch>
          </a:blipFill>
        </p:spPr>
      </p:sp>
      <p:sp>
        <p:nvSpPr>
          <p:cNvPr name="Freeform 5" id="5"/>
          <p:cNvSpPr/>
          <p:nvPr/>
        </p:nvSpPr>
        <p:spPr>
          <a:xfrm flipH="false" flipV="false" rot="0">
            <a:off x="13925280" y="1680474"/>
            <a:ext cx="7209991" cy="4790138"/>
          </a:xfrm>
          <a:custGeom>
            <a:avLst/>
            <a:gdLst/>
            <a:ahLst/>
            <a:cxnLst/>
            <a:rect r="r" b="b" t="t" l="l"/>
            <a:pathLst>
              <a:path h="4790138" w="7209991">
                <a:moveTo>
                  <a:pt x="0" y="0"/>
                </a:moveTo>
                <a:lnTo>
                  <a:pt x="7209991" y="0"/>
                </a:lnTo>
                <a:lnTo>
                  <a:pt x="7209991" y="4790138"/>
                </a:lnTo>
                <a:lnTo>
                  <a:pt x="0" y="4790138"/>
                </a:lnTo>
                <a:lnTo>
                  <a:pt x="0" y="0"/>
                </a:lnTo>
                <a:close/>
              </a:path>
            </a:pathLst>
          </a:custGeom>
          <a:blipFill>
            <a:blip r:embed="rId5"/>
            <a:stretch>
              <a:fillRect l="0" t="0" r="0" b="0"/>
            </a:stretch>
          </a:blipFill>
        </p:spPr>
      </p:sp>
      <p:sp>
        <p:nvSpPr>
          <p:cNvPr name="TextBox 6" id="6"/>
          <p:cNvSpPr txBox="true"/>
          <p:nvPr/>
        </p:nvSpPr>
        <p:spPr>
          <a:xfrm rot="0">
            <a:off x="4516563" y="288086"/>
            <a:ext cx="9254874" cy="651510"/>
          </a:xfrm>
          <a:prstGeom prst="rect">
            <a:avLst/>
          </a:prstGeom>
        </p:spPr>
        <p:txBody>
          <a:bodyPr anchor="t" rtlCol="false" tIns="0" lIns="0" bIns="0" rIns="0">
            <a:spAutoFit/>
          </a:bodyPr>
          <a:lstStyle/>
          <a:p>
            <a:pPr algn="ctr">
              <a:lnSpc>
                <a:spcPts val="5039"/>
              </a:lnSpc>
              <a:spcBef>
                <a:spcPct val="0"/>
              </a:spcBef>
            </a:pPr>
            <a:r>
              <a:rPr lang="en-US" b="true" sz="3599">
                <a:solidFill>
                  <a:srgbClr val="FFFFFF"/>
                </a:solidFill>
                <a:latin typeface="Poppins Bold"/>
                <a:ea typeface="Poppins Bold"/>
                <a:cs typeface="Poppins Bold"/>
                <a:sym typeface="Poppins Bold"/>
              </a:rPr>
              <a:t>BEST SOLUTION - GRADIENT BOOSTING</a:t>
            </a:r>
          </a:p>
        </p:txBody>
      </p:sp>
      <p:sp>
        <p:nvSpPr>
          <p:cNvPr name="TextBox 7" id="7"/>
          <p:cNvSpPr txBox="true"/>
          <p:nvPr/>
        </p:nvSpPr>
        <p:spPr>
          <a:xfrm rot="0">
            <a:off x="5641340" y="906482"/>
            <a:ext cx="7134423" cy="559435"/>
          </a:xfrm>
          <a:prstGeom prst="rect">
            <a:avLst/>
          </a:prstGeom>
        </p:spPr>
        <p:txBody>
          <a:bodyPr anchor="t" rtlCol="false" tIns="0" lIns="0" bIns="0" rIns="0">
            <a:spAutoFit/>
          </a:bodyPr>
          <a:lstStyle/>
          <a:p>
            <a:pPr algn="ctr">
              <a:lnSpc>
                <a:spcPts val="4340"/>
              </a:lnSpc>
              <a:spcBef>
                <a:spcPct val="0"/>
              </a:spcBef>
            </a:pPr>
            <a:r>
              <a:rPr lang="en-US" b="true" sz="3100">
                <a:solidFill>
                  <a:srgbClr val="FFFFFF"/>
                </a:solidFill>
                <a:latin typeface="Poppins Bold"/>
                <a:ea typeface="Poppins Bold"/>
                <a:cs typeface="Poppins Bold"/>
                <a:sym typeface="Poppins Bold"/>
              </a:rPr>
              <a:t>FINE TUNING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F0034"/>
        </a:solidFill>
      </p:bgPr>
    </p:bg>
    <p:spTree>
      <p:nvGrpSpPr>
        <p:cNvPr id="1" name=""/>
        <p:cNvGrpSpPr/>
        <p:nvPr/>
      </p:nvGrpSpPr>
      <p:grpSpPr>
        <a:xfrm>
          <a:off x="0" y="0"/>
          <a:ext cx="0" cy="0"/>
          <a:chOff x="0" y="0"/>
          <a:chExt cx="0" cy="0"/>
        </a:xfrm>
      </p:grpSpPr>
      <p:sp>
        <p:nvSpPr>
          <p:cNvPr name="Freeform 2" id="2"/>
          <p:cNvSpPr/>
          <p:nvPr/>
        </p:nvSpPr>
        <p:spPr>
          <a:xfrm flipH="false" flipV="false" rot="0">
            <a:off x="1335914" y="7750500"/>
            <a:ext cx="12623495" cy="1507800"/>
          </a:xfrm>
          <a:custGeom>
            <a:avLst/>
            <a:gdLst/>
            <a:ahLst/>
            <a:cxnLst/>
            <a:rect r="r" b="b" t="t" l="l"/>
            <a:pathLst>
              <a:path h="1507800" w="12623495">
                <a:moveTo>
                  <a:pt x="0" y="0"/>
                </a:moveTo>
                <a:lnTo>
                  <a:pt x="12623495" y="0"/>
                </a:lnTo>
                <a:lnTo>
                  <a:pt x="12623495" y="1507800"/>
                </a:lnTo>
                <a:lnTo>
                  <a:pt x="0" y="1507800"/>
                </a:lnTo>
                <a:lnTo>
                  <a:pt x="0" y="0"/>
                </a:lnTo>
                <a:close/>
              </a:path>
            </a:pathLst>
          </a:custGeom>
          <a:blipFill>
            <a:blip r:embed="rId2"/>
            <a:stretch>
              <a:fillRect l="0" t="0" r="-4199" b="-204462"/>
            </a:stretch>
          </a:blipFill>
        </p:spPr>
      </p:sp>
      <p:sp>
        <p:nvSpPr>
          <p:cNvPr name="Freeform 3" id="3"/>
          <p:cNvSpPr/>
          <p:nvPr/>
        </p:nvSpPr>
        <p:spPr>
          <a:xfrm flipH="false" flipV="false" rot="0">
            <a:off x="1335914" y="1407202"/>
            <a:ext cx="12534612" cy="4808349"/>
          </a:xfrm>
          <a:custGeom>
            <a:avLst/>
            <a:gdLst/>
            <a:ahLst/>
            <a:cxnLst/>
            <a:rect r="r" b="b" t="t" l="l"/>
            <a:pathLst>
              <a:path h="4808349" w="12534612">
                <a:moveTo>
                  <a:pt x="0" y="0"/>
                </a:moveTo>
                <a:lnTo>
                  <a:pt x="12534612" y="0"/>
                </a:lnTo>
                <a:lnTo>
                  <a:pt x="12534612" y="4808350"/>
                </a:lnTo>
                <a:lnTo>
                  <a:pt x="0" y="4808350"/>
                </a:lnTo>
                <a:lnTo>
                  <a:pt x="0" y="0"/>
                </a:lnTo>
                <a:close/>
              </a:path>
            </a:pathLst>
          </a:custGeom>
          <a:blipFill>
            <a:blip r:embed="rId3"/>
            <a:stretch>
              <a:fillRect l="0" t="0" r="0" b="-27735"/>
            </a:stretch>
          </a:blipFill>
        </p:spPr>
      </p:sp>
      <p:sp>
        <p:nvSpPr>
          <p:cNvPr name="Freeform 4" id="4"/>
          <p:cNvSpPr/>
          <p:nvPr/>
        </p:nvSpPr>
        <p:spPr>
          <a:xfrm flipH="false" flipV="false" rot="0">
            <a:off x="12739827" y="2100752"/>
            <a:ext cx="6734556" cy="8229600"/>
          </a:xfrm>
          <a:custGeom>
            <a:avLst/>
            <a:gdLst/>
            <a:ahLst/>
            <a:cxnLst/>
            <a:rect r="r" b="b" t="t" l="l"/>
            <a:pathLst>
              <a:path h="8229600" w="6734556">
                <a:moveTo>
                  <a:pt x="0" y="0"/>
                </a:moveTo>
                <a:lnTo>
                  <a:pt x="6734556" y="0"/>
                </a:lnTo>
                <a:lnTo>
                  <a:pt x="6734556" y="8229600"/>
                </a:lnTo>
                <a:lnTo>
                  <a:pt x="0" y="8229600"/>
                </a:lnTo>
                <a:lnTo>
                  <a:pt x="0" y="0"/>
                </a:lnTo>
                <a:close/>
              </a:path>
            </a:pathLst>
          </a:custGeom>
          <a:blipFill>
            <a:blip r:embed="rId4"/>
            <a:stretch>
              <a:fillRect l="0" t="0" r="0" b="0"/>
            </a:stretch>
          </a:blipFill>
        </p:spPr>
      </p:sp>
      <p:sp>
        <p:nvSpPr>
          <p:cNvPr name="TextBox 5" id="5"/>
          <p:cNvSpPr txBox="true"/>
          <p:nvPr/>
        </p:nvSpPr>
        <p:spPr>
          <a:xfrm rot="0">
            <a:off x="4850406" y="6668701"/>
            <a:ext cx="4673441" cy="54292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Poppins Bold"/>
                <a:ea typeface="Poppins Bold"/>
                <a:cs typeface="Poppins Bold"/>
                <a:sym typeface="Poppins Bold"/>
              </a:rPr>
              <a:t>Testing With Best Model</a:t>
            </a:r>
          </a:p>
        </p:txBody>
      </p:sp>
      <p:sp>
        <p:nvSpPr>
          <p:cNvPr name="TextBox 6" id="6"/>
          <p:cNvSpPr txBox="true"/>
          <p:nvPr/>
        </p:nvSpPr>
        <p:spPr>
          <a:xfrm rot="0">
            <a:off x="4176587" y="511810"/>
            <a:ext cx="6262926" cy="516890"/>
          </a:xfrm>
          <a:prstGeom prst="rect">
            <a:avLst/>
          </a:prstGeom>
        </p:spPr>
        <p:txBody>
          <a:bodyPr anchor="t" rtlCol="false" tIns="0" lIns="0" bIns="0" rIns="0">
            <a:spAutoFit/>
          </a:bodyPr>
          <a:lstStyle/>
          <a:p>
            <a:pPr algn="ctr">
              <a:lnSpc>
                <a:spcPts val="4060"/>
              </a:lnSpc>
              <a:spcBef>
                <a:spcPct val="0"/>
              </a:spcBef>
            </a:pPr>
            <a:r>
              <a:rPr lang="en-US" b="true" sz="2900">
                <a:solidFill>
                  <a:srgbClr val="FFFFFF"/>
                </a:solidFill>
                <a:latin typeface="Poppins Bold"/>
                <a:ea typeface="Poppins Bold"/>
                <a:cs typeface="Poppins Bold"/>
                <a:sym typeface="Poppins Bold"/>
              </a:rPr>
              <a:t>BEST GRADIENT BOOSTING MODEL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DAGoe2hpmgE</dc:identifier>
  <dcterms:modified xsi:type="dcterms:W3CDTF">2011-08-01T06:04:30Z</dcterms:modified>
  <cp:revision>1</cp:revision>
  <dc:title>Yapay Zeka: Geleceğin Teknolojisi</dc:title>
</cp:coreProperties>
</file>